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66" r:id="rId7"/>
    <p:sldId id="260" r:id="rId8"/>
    <p:sldId id="261" r:id="rId9"/>
    <p:sldId id="262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539"/>
    <a:srgbClr val="DEC8EE"/>
    <a:srgbClr val="860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8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F575-A13A-4D2E-ADCC-65C9143622D8}" type="datetimeFigureOut">
              <a:rPr lang="en-GB" smtClean="0"/>
              <a:pPr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29BE-2D48-4C83-AA0C-55CD6FBE91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6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F575-A13A-4D2E-ADCC-65C9143622D8}" type="datetimeFigureOut">
              <a:rPr lang="en-GB" smtClean="0"/>
              <a:pPr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29BE-2D48-4C83-AA0C-55CD6FBE91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98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F575-A13A-4D2E-ADCC-65C9143622D8}" type="datetimeFigureOut">
              <a:rPr lang="en-GB" smtClean="0"/>
              <a:pPr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29BE-2D48-4C83-AA0C-55CD6FBE91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69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F575-A13A-4D2E-ADCC-65C9143622D8}" type="datetimeFigureOut">
              <a:rPr lang="en-GB" smtClean="0"/>
              <a:pPr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29BE-2D48-4C83-AA0C-55CD6FBE91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3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F575-A13A-4D2E-ADCC-65C9143622D8}" type="datetimeFigureOut">
              <a:rPr lang="en-GB" smtClean="0"/>
              <a:pPr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29BE-2D48-4C83-AA0C-55CD6FBE91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F575-A13A-4D2E-ADCC-65C9143622D8}" type="datetimeFigureOut">
              <a:rPr lang="en-GB" smtClean="0"/>
              <a:pPr/>
              <a:t>26/10/2015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29BE-2D48-4C83-AA0C-55CD6FBE91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96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F575-A13A-4D2E-ADCC-65C9143622D8}" type="datetimeFigureOut">
              <a:rPr lang="en-GB" smtClean="0"/>
              <a:pPr/>
              <a:t>26/10/2015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29BE-2D48-4C83-AA0C-55CD6FBE91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49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F575-A13A-4D2E-ADCC-65C9143622D8}" type="datetimeFigureOut">
              <a:rPr lang="en-GB" smtClean="0"/>
              <a:pPr/>
              <a:t>26/10/2015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29BE-2D48-4C83-AA0C-55CD6FBE91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90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F575-A13A-4D2E-ADCC-65C9143622D8}" type="datetimeFigureOut">
              <a:rPr lang="en-GB" smtClean="0"/>
              <a:pPr/>
              <a:t>26/10/2015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29BE-2D48-4C83-AA0C-55CD6FBE91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08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F575-A13A-4D2E-ADCC-65C9143622D8}" type="datetimeFigureOut">
              <a:rPr lang="en-GB" smtClean="0"/>
              <a:pPr/>
              <a:t>26/10/2015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29BE-2D48-4C83-AA0C-55CD6FBE91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43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F575-A13A-4D2E-ADCC-65C9143622D8}" type="datetimeFigureOut">
              <a:rPr lang="en-GB" smtClean="0"/>
              <a:pPr/>
              <a:t>26/10/2015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29BE-2D48-4C83-AA0C-55CD6FBE91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27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F575-A13A-4D2E-ADCC-65C9143622D8}" type="datetimeFigureOut">
              <a:rPr lang="en-GB" smtClean="0"/>
              <a:pPr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C29BE-2D48-4C83-AA0C-55CD6FBE91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88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Higher%20Course\Cleveden%20-%20Understanding%20Music\1.%20Renaissance.Baroque\The%20Mass\sanctus%20and%20benedictus%20Rutter.mp3" TargetMode="External"/><Relationship Id="rId1" Type="http://schemas.openxmlformats.org/officeDocument/2006/relationships/audio" Target="file:///G:\Higher%20Course\Cleveden%20-%20Understanding%20Music\1.%20Renaissance.Baroque\The%20Mass\sanctus%20rutter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Higher%20Course\Cleveden%20-%20Understanding%20Music\1.%20Renaissance.Baroque\The%20Mass\agnus%20dei%20short.mp3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Elaine\Desktop\school%20work%202015\Higher\The%20Mass%20pp\Sanctus%20quiz.mp3" TargetMode="External"/><Relationship Id="rId7" Type="http://schemas.openxmlformats.org/officeDocument/2006/relationships/image" Target="../media/image18.png"/><Relationship Id="rId2" Type="http://schemas.openxmlformats.org/officeDocument/2006/relationships/audio" Target="file:///C:\Users\Elaine\Desktop\school%20work%202015\Higher\The%20Mass%20pp\agnus%20dei%20short.mp3" TargetMode="External"/><Relationship Id="rId1" Type="http://schemas.openxmlformats.org/officeDocument/2006/relationships/audio" Target="file:///G:\Higher%20Course\Cleveden%20-%20Understanding%20Music\1.%20Renaissance.Baroque\The%20Mass\kyrie%20quiz.mp3" TargetMode="External"/><Relationship Id="rId6" Type="http://schemas.openxmlformats.org/officeDocument/2006/relationships/slideLayout" Target="../slideLayouts/slideLayout2.xml"/><Relationship Id="rId5" Type="http://schemas.openxmlformats.org/officeDocument/2006/relationships/audio" Target="file:///C:\Users\Elaine\Desktop\school%20work%202015\Higher\The%20Mass%20pp\oratorio%20quiz.mp3" TargetMode="External"/><Relationship Id="rId4" Type="http://schemas.openxmlformats.org/officeDocument/2006/relationships/audio" Target="file:///C:\Users\Elaine\Desktop\school%20work%202015\Higher\The%20Mass%20pp\opera%20quiz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Higher%20Course\Cleveden%20-%20Understanding%20Music\1.%20Renaissance.Baroque\The%20Mass\Agnus%20Dei%20-%20Byrd,%20Mass%20for%204%20Voices-4qlgQoVshf4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Higher%20Course\Cleveden%20-%20Understanding%20Music\1.%20Renaissance.Baroque\The%20Mass\Kyrie%20-%20Byrd,%20Mass%20for%204%20Voices-9yT0kLA6DHA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Higher%20Course\Cleveden%20-%20Understanding%20Music\1.%20Renaissance.Baroque\The%20Mass\modern%20mass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eRwBiu4wfQ" TargetMode="External"/><Relationship Id="rId2" Type="http://schemas.openxmlformats.org/officeDocument/2006/relationships/hyperlink" Target="https://www.youtube.com/watch?v=VI6dsMeABp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Higher%20Course\Cleveden%20-%20Understanding%20Music\1.%20Renaissance.Baroque\The%20Mass\kyrie%20bach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Higher%20Course\Cleveden%20-%20Understanding%20Music\1.%20Renaissance.Baroque\The%20Mass\Gloria%20Schubert.mp3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Higher%20Course\Cleveden%20-%20Understanding%20Music\1.%20Renaissance.Baroque\The%20Mass\credo%20beethoven.mp3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0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0201"/>
            <a:ext cx="9144000" cy="1704082"/>
          </a:xfrm>
        </p:spPr>
        <p:txBody>
          <a:bodyPr>
            <a:normAutofit/>
          </a:bodyPr>
          <a:lstStyle/>
          <a:p>
            <a:r>
              <a:rPr lang="en-GB" sz="103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THE MASS</a:t>
            </a:r>
            <a:endParaRPr lang="en-GB" sz="103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819" y="2529545"/>
            <a:ext cx="5554363" cy="38123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36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Sanctus and Benedictus</a:t>
            </a:r>
            <a:endParaRPr lang="en-GB" sz="6000" dirty="0">
              <a:solidFill>
                <a:schemeClr val="accent1">
                  <a:lumMod val="20000"/>
                  <a:lumOff val="8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674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schemeClr val="bg1">
                    <a:lumMod val="85000"/>
                  </a:schemeClr>
                </a:solidFill>
              </a:rPr>
              <a:t>Begins with Sanctus, Sanctus, Sanctus (Holy, holy, holy Lord God of Hosts)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chemeClr val="bg1">
                    <a:lumMod val="85000"/>
                  </a:schemeClr>
                </a:solidFill>
              </a:rPr>
              <a:t>The Benedictus </a:t>
            </a:r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(Blessed is </a:t>
            </a:r>
            <a:r>
              <a:rPr lang="en-GB" sz="3200" dirty="0" smtClean="0">
                <a:solidFill>
                  <a:schemeClr val="bg1">
                    <a:lumMod val="85000"/>
                  </a:schemeClr>
                </a:solidFill>
              </a:rPr>
              <a:t>He..) is a continuation of the Sanctus. 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chemeClr val="bg1">
                    <a:lumMod val="85000"/>
                  </a:schemeClr>
                </a:solidFill>
              </a:rPr>
              <a:t>Example from the 20th Century (</a:t>
            </a:r>
            <a:r>
              <a:rPr lang="en-GB" sz="3200" dirty="0" err="1" smtClean="0">
                <a:solidFill>
                  <a:schemeClr val="bg1">
                    <a:lumMod val="85000"/>
                  </a:schemeClr>
                </a:solidFill>
              </a:rPr>
              <a:t>Rutter</a:t>
            </a:r>
            <a:r>
              <a:rPr lang="en-GB" sz="32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GB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0" y="4027045"/>
            <a:ext cx="8138747" cy="2621850"/>
          </a:xfrm>
          <a:prstGeom prst="rect">
            <a:avLst/>
          </a:prstGeom>
        </p:spPr>
      </p:pic>
      <p:pic>
        <p:nvPicPr>
          <p:cNvPr id="5" name="sanctus rutt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188053" y="2061948"/>
            <a:ext cx="572069" cy="572069"/>
          </a:xfrm>
          <a:prstGeom prst="rect">
            <a:avLst/>
          </a:prstGeom>
        </p:spPr>
      </p:pic>
      <p:pic>
        <p:nvPicPr>
          <p:cNvPr id="6" name="sanctus and benedictus Rutte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195480" y="3372134"/>
            <a:ext cx="503830" cy="50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6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8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44" y="365125"/>
            <a:ext cx="6237702" cy="1325563"/>
          </a:xfrm>
        </p:spPr>
        <p:txBody>
          <a:bodyPr>
            <a:noAutofit/>
          </a:bodyPr>
          <a:lstStyle/>
          <a:p>
            <a:r>
              <a:rPr lang="en-GB" sz="88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Agnus</a:t>
            </a:r>
            <a:r>
              <a:rPr lang="en-GB" sz="8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8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Dei</a:t>
            </a:r>
            <a:endParaRPr lang="en-GB" sz="8800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44" y="1825625"/>
            <a:ext cx="55719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(Lamb of God</a:t>
            </a:r>
            <a:r>
              <a:rPr lang="en-GB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)</a:t>
            </a:r>
          </a:p>
          <a:p>
            <a:pPr marL="0" indent="0">
              <a:buNone/>
            </a:pPr>
            <a:endParaRPr lang="en-GB" sz="5400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en-GB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Example from the Renaissance Period (Byrd)</a:t>
            </a:r>
          </a:p>
          <a:p>
            <a:pPr marL="0" indent="0">
              <a:buNone/>
            </a:pPr>
            <a:endParaRPr lang="en-GB" sz="5400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endParaRPr lang="en-GB" sz="5400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59" y="2139004"/>
            <a:ext cx="4984925" cy="4361809"/>
          </a:xfrm>
          <a:prstGeom prst="rect">
            <a:avLst/>
          </a:prstGeom>
        </p:spPr>
      </p:pic>
      <p:pic>
        <p:nvPicPr>
          <p:cNvPr id="5" name="agnus dei sho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06118" y="4682318"/>
            <a:ext cx="831377" cy="83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1460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 smtClean="0">
                <a:latin typeface="Arial" pitchFamily="34" charset="0"/>
                <a:cs typeface="Arial" pitchFamily="34" charset="0"/>
              </a:rPr>
              <a:t>Can you tell the difference between an Oratorio, an Opera and a Mass?</a:t>
            </a:r>
            <a:endParaRPr lang="en-GB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11439"/>
            <a:ext cx="10515600" cy="3365524"/>
          </a:xfrm>
        </p:spPr>
        <p:txBody>
          <a:bodyPr>
            <a:normAutofit lnSpcReduction="10000"/>
          </a:bodyPr>
          <a:lstStyle/>
          <a:p>
            <a:r>
              <a:rPr lang="en-GB" sz="4300" dirty="0" smtClean="0"/>
              <a:t>Oratorio, Opera or Mass?</a:t>
            </a:r>
          </a:p>
          <a:p>
            <a:r>
              <a:rPr lang="en-GB" sz="4300" dirty="0"/>
              <a:t>Oratorio, Opera or Mass?</a:t>
            </a:r>
          </a:p>
          <a:p>
            <a:r>
              <a:rPr lang="en-GB" sz="4300" dirty="0"/>
              <a:t>Oratorio, Opera or Mass?</a:t>
            </a:r>
          </a:p>
          <a:p>
            <a:r>
              <a:rPr lang="en-GB" sz="4300" dirty="0"/>
              <a:t>Oratorio, Opera or Mass?</a:t>
            </a:r>
          </a:p>
          <a:p>
            <a:r>
              <a:rPr lang="en-GB" sz="4300" dirty="0"/>
              <a:t>Oratorio, Opera or Mass?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kyrie qui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776113" y="2949055"/>
            <a:ext cx="304800" cy="304800"/>
          </a:xfrm>
          <a:prstGeom prst="rect">
            <a:avLst/>
          </a:prstGeom>
        </p:spPr>
      </p:pic>
      <p:pic>
        <p:nvPicPr>
          <p:cNvPr id="5" name="agnus dei shor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6817057" y="4245595"/>
            <a:ext cx="304800" cy="304800"/>
          </a:xfrm>
          <a:prstGeom prst="rect">
            <a:avLst/>
          </a:prstGeom>
        </p:spPr>
      </p:pic>
      <p:pic>
        <p:nvPicPr>
          <p:cNvPr id="6" name="Sanctus quiz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6817057" y="5542137"/>
            <a:ext cx="304800" cy="304800"/>
          </a:xfrm>
          <a:prstGeom prst="rect">
            <a:avLst/>
          </a:prstGeom>
        </p:spPr>
      </p:pic>
      <p:pic>
        <p:nvPicPr>
          <p:cNvPr id="7" name="opera quiz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7" cstate="print"/>
          <a:stretch>
            <a:fillRect/>
          </a:stretch>
        </p:blipFill>
        <p:spPr>
          <a:xfrm>
            <a:off x="6803409" y="3617794"/>
            <a:ext cx="304800" cy="304800"/>
          </a:xfrm>
          <a:prstGeom prst="rect">
            <a:avLst/>
          </a:prstGeom>
        </p:spPr>
      </p:pic>
      <p:pic>
        <p:nvPicPr>
          <p:cNvPr id="8" name="oratorio quiz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7" cstate="print"/>
          <a:stretch>
            <a:fillRect/>
          </a:stretch>
        </p:blipFill>
        <p:spPr>
          <a:xfrm>
            <a:off x="6830704" y="48733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8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0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12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6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050"/>
            <a:ext cx="10515600" cy="4058934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 the Renaissance era the Mass was a sacred unaccompanied</a:t>
            </a:r>
            <a:r>
              <a:rPr lang="en-GB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choral work using the five main sections of the Roman Catholic church liturgy. </a:t>
            </a:r>
            <a:r>
              <a:rPr lang="en-GB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GB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en-GB" sz="6600" b="1" dirty="0"/>
          </a:p>
        </p:txBody>
      </p:sp>
      <p:pic>
        <p:nvPicPr>
          <p:cNvPr id="4" name="Agnus Dei - Byrd, Mass for 4 Voices-4qlgQoVshf4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587212" y="3287575"/>
            <a:ext cx="868551" cy="8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834" y="457200"/>
            <a:ext cx="7559565" cy="494511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GB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Features of the Mass include Latin text and polyphonic texture. Originally </a:t>
            </a:r>
            <a:r>
              <a:rPr lang="en-GB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unaccompanied, but </a:t>
            </a:r>
            <a:r>
              <a:rPr lang="en-GB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in </a:t>
            </a:r>
            <a:r>
              <a:rPr lang="en-GB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later years became </a:t>
            </a:r>
            <a:r>
              <a:rPr lang="en-GB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a </a:t>
            </a:r>
            <a:r>
              <a:rPr lang="en-GB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large-scale work </a:t>
            </a:r>
            <a:r>
              <a:rPr lang="en-GB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for chorus, </a:t>
            </a:r>
            <a:r>
              <a:rPr lang="en-GB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soloists </a:t>
            </a:r>
          </a:p>
          <a:p>
            <a:pPr marL="0" indent="0" algn="r">
              <a:buNone/>
            </a:pPr>
            <a:r>
              <a:rPr lang="en-GB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and orchestra</a:t>
            </a:r>
            <a:r>
              <a:rPr lang="en-GB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.</a:t>
            </a:r>
            <a:endParaRPr lang="en-GB" sz="4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Kyrie - Byrd, Mass for 4 Voices-9yT0kLA6D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77272" y="5649741"/>
            <a:ext cx="763139" cy="76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0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65" y="205484"/>
            <a:ext cx="11455684" cy="328772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54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	The style of the composition changed over hundreds of years (like the addition of an orchestra) but the text remains the same, no matter what period it was composed in.</a:t>
            </a:r>
            <a:endParaRPr lang="en-GB" sz="5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modern mas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09652" y="4846553"/>
            <a:ext cx="716508" cy="71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1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EC8E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 careful not to confuse the Mass with an Oratorio or Opera!</a:t>
            </a:r>
            <a:endParaRPr lang="en-GB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1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/>
              <a:t>The trick is to listen </a:t>
            </a:r>
            <a:r>
              <a:rPr lang="en-GB" sz="3200" u="sng" dirty="0" smtClean="0"/>
              <a:t>very closely</a:t>
            </a:r>
            <a:r>
              <a:rPr lang="en-GB" sz="3200" dirty="0" smtClean="0"/>
              <a:t> to the words being sung.</a:t>
            </a:r>
          </a:p>
          <a:p>
            <a:pPr marL="0" indent="0">
              <a:buNone/>
            </a:pPr>
            <a:r>
              <a:rPr lang="en-GB" sz="3600" dirty="0" smtClean="0"/>
              <a:t>If you hear operatic singing mostly religious words such as Amen, Messiah, Hallelujah </a:t>
            </a:r>
            <a:r>
              <a:rPr lang="en-GB" sz="3600" dirty="0" err="1" smtClean="0"/>
              <a:t>etc</a:t>
            </a:r>
            <a:r>
              <a:rPr lang="en-GB" sz="3600" dirty="0" smtClean="0"/>
              <a:t> the piece is likely to be an </a:t>
            </a:r>
            <a:r>
              <a:rPr lang="en-GB" sz="3600" b="1" dirty="0" smtClean="0">
                <a:hlinkClick r:id="rId2"/>
              </a:rPr>
              <a:t>Oratorio</a:t>
            </a:r>
            <a:r>
              <a:rPr lang="en-GB" sz="3600" b="1" dirty="0" smtClean="0"/>
              <a:t>.</a:t>
            </a:r>
          </a:p>
          <a:p>
            <a:pPr marL="0" indent="0">
              <a:buNone/>
            </a:pPr>
            <a:r>
              <a:rPr lang="en-GB" sz="3600" dirty="0"/>
              <a:t>If you hear operatic </a:t>
            </a:r>
            <a:r>
              <a:rPr lang="en-GB" sz="3600" dirty="0" smtClean="0"/>
              <a:t>singing </a:t>
            </a:r>
            <a:r>
              <a:rPr lang="en-GB" sz="3600" dirty="0"/>
              <a:t>in Italian </a:t>
            </a:r>
            <a:endParaRPr lang="en-GB" sz="3600" dirty="0" smtClean="0"/>
          </a:p>
          <a:p>
            <a:pPr marL="0" indent="0">
              <a:buNone/>
            </a:pPr>
            <a:r>
              <a:rPr lang="en-GB" sz="3600" dirty="0" smtClean="0"/>
              <a:t>or German </a:t>
            </a:r>
            <a:r>
              <a:rPr lang="en-GB" sz="3600" dirty="0"/>
              <a:t>but NO </a:t>
            </a:r>
            <a:r>
              <a:rPr lang="en-GB" sz="3600" dirty="0" smtClean="0"/>
              <a:t>recognisable </a:t>
            </a:r>
          </a:p>
          <a:p>
            <a:pPr marL="0" indent="0">
              <a:buNone/>
            </a:pPr>
            <a:r>
              <a:rPr lang="en-GB" sz="3600" dirty="0" smtClean="0"/>
              <a:t>religious words</a:t>
            </a:r>
            <a:r>
              <a:rPr lang="en-GB" sz="3600" dirty="0"/>
              <a:t>, the piece is likely to </a:t>
            </a:r>
            <a:endParaRPr lang="en-GB" sz="3600" dirty="0" smtClean="0"/>
          </a:p>
          <a:p>
            <a:pPr marL="0" indent="0">
              <a:buNone/>
            </a:pPr>
            <a:r>
              <a:rPr lang="en-GB" sz="3600" dirty="0" smtClean="0"/>
              <a:t>be </a:t>
            </a:r>
            <a:r>
              <a:rPr lang="en-GB" sz="3600" dirty="0"/>
              <a:t>from an </a:t>
            </a:r>
            <a:r>
              <a:rPr lang="en-GB" sz="3600" b="1" dirty="0">
                <a:hlinkClick r:id="rId3"/>
              </a:rPr>
              <a:t>Opera</a:t>
            </a:r>
            <a:r>
              <a:rPr lang="en-GB" sz="3600" b="1" dirty="0"/>
              <a:t>.</a:t>
            </a:r>
          </a:p>
          <a:p>
            <a:pPr marL="0" indent="0">
              <a:buNone/>
            </a:pPr>
            <a:endParaRPr lang="en-GB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81" y="3660140"/>
            <a:ext cx="3611345" cy="26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EC8E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04772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GB" sz="5300" dirty="0">
                <a:latin typeface="Arial" pitchFamily="34" charset="0"/>
                <a:cs typeface="Arial" pitchFamily="34" charset="0"/>
              </a:rPr>
              <a:t>The </a:t>
            </a:r>
            <a:r>
              <a:rPr lang="en-GB" sz="5300" b="1" dirty="0">
                <a:latin typeface="Arial" pitchFamily="34" charset="0"/>
                <a:cs typeface="Arial" pitchFamily="34" charset="0"/>
              </a:rPr>
              <a:t>Mass</a:t>
            </a:r>
            <a:r>
              <a:rPr lang="en-GB" sz="5300" dirty="0">
                <a:latin typeface="Arial" pitchFamily="34" charset="0"/>
                <a:cs typeface="Arial" pitchFamily="34" charset="0"/>
              </a:rPr>
              <a:t> is sung in Latin </a:t>
            </a:r>
            <a:r>
              <a:rPr lang="en-GB" sz="53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GB" sz="5300" dirty="0">
                <a:latin typeface="Arial" pitchFamily="34" charset="0"/>
                <a:cs typeface="Arial" pitchFamily="34" charset="0"/>
              </a:rPr>
              <a:t>there are certain </a:t>
            </a:r>
            <a:r>
              <a:rPr lang="en-GB" sz="5300" dirty="0" smtClean="0">
                <a:latin typeface="Arial" pitchFamily="34" charset="0"/>
                <a:cs typeface="Arial" pitchFamily="34" charset="0"/>
              </a:rPr>
              <a:t>words </a:t>
            </a:r>
            <a:r>
              <a:rPr lang="en-GB" sz="5300" dirty="0">
                <a:latin typeface="Arial" pitchFamily="34" charset="0"/>
                <a:cs typeface="Arial" pitchFamily="34" charset="0"/>
              </a:rPr>
              <a:t>to listen out for…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1" y="2286000"/>
            <a:ext cx="5052982" cy="357595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0057"/>
            <a:ext cx="5599339" cy="421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473575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Kyrie </a:t>
            </a:r>
            <a:br>
              <a:rPr lang="en-GB" sz="9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GB" sz="9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eleison</a:t>
            </a:r>
            <a:endParaRPr lang="en-GB" sz="9600" dirty="0">
              <a:solidFill>
                <a:schemeClr val="accent1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41899"/>
            <a:ext cx="10515600" cy="14680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6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("Lord, have mercy</a:t>
            </a:r>
            <a:r>
              <a:rPr lang="en-GB" sz="6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")</a:t>
            </a:r>
          </a:p>
          <a:p>
            <a:pPr marL="0" indent="0">
              <a:buNone/>
            </a:pPr>
            <a:r>
              <a:rPr lang="en-GB" sz="4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This example is from the Baroque (Bach)</a:t>
            </a:r>
            <a:endParaRPr lang="en-GB" sz="4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9" y="546100"/>
            <a:ext cx="5520267" cy="4140200"/>
          </a:xfrm>
          <a:prstGeom prst="rect">
            <a:avLst/>
          </a:prstGeom>
        </p:spPr>
      </p:pic>
      <p:pic>
        <p:nvPicPr>
          <p:cNvPr id="5" name="kyrie bac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256293" y="5159991"/>
            <a:ext cx="798394" cy="79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866" y="2857499"/>
            <a:ext cx="6537276" cy="33194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alt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("</a:t>
            </a:r>
            <a:r>
              <a:rPr lang="en-US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Glory to God in the highest</a:t>
            </a:r>
            <a:r>
              <a:rPr lang="en-US" alt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")</a:t>
            </a:r>
          </a:p>
          <a:p>
            <a:pPr marL="0" indent="0" algn="r">
              <a:buNone/>
            </a:pPr>
            <a:r>
              <a:rPr lang="en-US" alt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This example is from the Romantic Period (Schubert) </a:t>
            </a:r>
            <a:endParaRPr lang="en-GB" sz="3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44798"/>
            <a:ext cx="9987643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3800" b="1" i="0" strike="noStrike" cap="none" normalizeH="0" baseline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Gloria</a:t>
            </a:r>
            <a:endParaRPr kumimoji="0" lang="en-US" altLang="en-US" sz="13800" i="0" strike="noStrike" cap="none" normalizeH="0" baseline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5" y="592590"/>
            <a:ext cx="4572000" cy="5715000"/>
          </a:xfrm>
          <a:prstGeom prst="rect">
            <a:avLst/>
          </a:prstGeom>
        </p:spPr>
      </p:pic>
      <p:pic>
        <p:nvPicPr>
          <p:cNvPr id="5" name="Gloria Schube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351826" y="5187286"/>
            <a:ext cx="634621" cy="63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7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59629"/>
            <a:ext cx="5794612" cy="26173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("I believe in one God</a:t>
            </a:r>
            <a:r>
              <a:rPr lang="en-US" altLang="en-US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")</a:t>
            </a:r>
          </a:p>
          <a:p>
            <a:pPr marL="0" indent="0">
              <a:buNone/>
            </a:pPr>
            <a:endParaRPr lang="en-US" sz="40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Example from the Classical period (Beethoven)</a:t>
            </a:r>
            <a:endParaRPr lang="en-GB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62037"/>
            <a:ext cx="6297386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38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Credo</a:t>
            </a:r>
            <a:endParaRPr kumimoji="0" lang="en-US" altLang="en-US" sz="13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407" y="342900"/>
            <a:ext cx="4006835" cy="6062663"/>
          </a:xfrm>
          <a:prstGeom prst="rect">
            <a:avLst/>
          </a:prstGeom>
        </p:spPr>
      </p:pic>
      <p:pic>
        <p:nvPicPr>
          <p:cNvPr id="5" name="credo beethov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274859" y="5692253"/>
            <a:ext cx="620974" cy="62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302</Words>
  <Application>Microsoft Office PowerPoint</Application>
  <PresentationFormat>Custom</PresentationFormat>
  <Paragraphs>37</Paragraphs>
  <Slides>12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MASS</vt:lpstr>
      <vt:lpstr>In the Renaissance era the Mass was a sacred unaccompanied choral work using the five main sections of the Roman Catholic church liturgy.  </vt:lpstr>
      <vt:lpstr>PowerPoint Presentation</vt:lpstr>
      <vt:lpstr>PowerPoint Presentation</vt:lpstr>
      <vt:lpstr>Be careful not to confuse the Mass with an Oratorio or Opera!</vt:lpstr>
      <vt:lpstr>The Mass is sung in Latin and there are certain words to listen out for… </vt:lpstr>
      <vt:lpstr>Kyrie  eleison</vt:lpstr>
      <vt:lpstr>Gloria</vt:lpstr>
      <vt:lpstr>Credo</vt:lpstr>
      <vt:lpstr>Sanctus and Benedictus</vt:lpstr>
      <vt:lpstr>Agnus Dei</vt:lpstr>
      <vt:lpstr>Can you tell the difference between an Oratorio, an Opera and a Mass?</vt:lpstr>
    </vt:vector>
  </TitlesOfParts>
  <Company>North Lanarkshire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MASS</dc:title>
  <dc:creator>Elaine Fernie</dc:creator>
  <cp:lastModifiedBy>LRoss</cp:lastModifiedBy>
  <cp:revision>28</cp:revision>
  <dcterms:created xsi:type="dcterms:W3CDTF">2014-11-28T10:13:48Z</dcterms:created>
  <dcterms:modified xsi:type="dcterms:W3CDTF">2015-10-26T08:12:43Z</dcterms:modified>
</cp:coreProperties>
</file>