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59" r:id="rId5"/>
    <p:sldId id="319" r:id="rId6"/>
    <p:sldId id="257" r:id="rId7"/>
    <p:sldId id="258"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4" r:id="rId22"/>
    <p:sldId id="275" r:id="rId23"/>
    <p:sldId id="277" r:id="rId24"/>
    <p:sldId id="278" r:id="rId25"/>
    <p:sldId id="279" r:id="rId26"/>
    <p:sldId id="280" r:id="rId27"/>
    <p:sldId id="281" r:id="rId28"/>
    <p:sldId id="282" r:id="rId29"/>
    <p:sldId id="283" r:id="rId30"/>
    <p:sldId id="284" r:id="rId31"/>
    <p:sldId id="320" r:id="rId32"/>
    <p:sldId id="286" r:id="rId33"/>
    <p:sldId id="288" r:id="rId34"/>
    <p:sldId id="289" r:id="rId35"/>
    <p:sldId id="290" r:id="rId36"/>
    <p:sldId id="285" r:id="rId37"/>
    <p:sldId id="287"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5D6B8B2-FF26-4332-B384-814BD30EFB61}" type="datetimeFigureOut">
              <a:rPr lang="en-GB" smtClean="0"/>
              <a:t>28/08/2017</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B83C3F0-F1BC-4CBF-BD49-7403CB7CB6CB}"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6B8B2-FF26-4332-B384-814BD30EFB61}"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6B8B2-FF26-4332-B384-814BD30EFB61}"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6B8B2-FF26-4332-B384-814BD30EFB61}"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6B8B2-FF26-4332-B384-814BD30EFB61}"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D6B8B2-FF26-4332-B384-814BD30EFB61}"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3C3F0-F1BC-4CBF-BD49-7403CB7CB6CB}"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D6B8B2-FF26-4332-B384-814BD30EFB61}" type="datetimeFigureOut">
              <a:rPr lang="en-GB" smtClean="0"/>
              <a:t>28/08/2017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83C3F0-F1BC-4CBF-BD49-7403CB7CB6CB}"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D6B8B2-FF26-4332-B384-814BD30EFB61}" type="datetimeFigureOut">
              <a:rPr lang="en-GB" smtClean="0"/>
              <a:t>28/08/2017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6B8B2-FF26-4332-B384-814BD30EFB61}" type="datetimeFigureOut">
              <a:rPr lang="en-GB" smtClean="0"/>
              <a:t>28/08/2017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6B8B2-FF26-4332-B384-814BD30EFB61}"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6B8B2-FF26-4332-B384-814BD30EFB61}"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3C3F0-F1BC-4CBF-BD49-7403CB7CB6C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5D6B8B2-FF26-4332-B384-814BD30EFB61}" type="datetimeFigureOut">
              <a:rPr lang="en-GB" smtClean="0"/>
              <a:t>28/08/2017</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B83C3F0-F1BC-4CBF-BD49-7403CB7CB6C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7UwwIer04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youtu.be/rErXOMu7DW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NLQ2jDAkW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Serialism</a:t>
            </a:r>
            <a:endParaRPr lang="en-GB" dirty="0"/>
          </a:p>
        </p:txBody>
      </p:sp>
      <p:sp>
        <p:nvSpPr>
          <p:cNvPr id="3" name="Subtitle 2"/>
          <p:cNvSpPr>
            <a:spLocks noGrp="1"/>
          </p:cNvSpPr>
          <p:nvPr>
            <p:ph type="subTitle" idx="1"/>
          </p:nvPr>
        </p:nvSpPr>
        <p:spPr/>
        <p:txBody>
          <a:bodyPr/>
          <a:lstStyle/>
          <a:p>
            <a:r>
              <a:rPr lang="en-GB" dirty="0" smtClean="0"/>
              <a:t>Higher/Advanced Higher Music</a:t>
            </a:r>
          </a:p>
          <a:p>
            <a:r>
              <a:rPr lang="en-GB" dirty="0" smtClean="0"/>
              <a:t>Composition</a:t>
            </a:r>
            <a:endParaRPr lang="en-GB" dirty="0"/>
          </a:p>
        </p:txBody>
      </p:sp>
    </p:spTree>
    <p:extLst>
      <p:ext uri="{BB962C8B-B14F-4D97-AF65-F5344CB8AC3E}">
        <p14:creationId xmlns:p14="http://schemas.microsoft.com/office/powerpoint/2010/main" val="4071945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RETROGRADE</a:t>
            </a:r>
            <a:endParaRPr lang="en-GB" dirty="0"/>
          </a:p>
        </p:txBody>
      </p:sp>
      <p:sp>
        <p:nvSpPr>
          <p:cNvPr id="3" name="Content Placeholder 2"/>
          <p:cNvSpPr>
            <a:spLocks noGrp="1"/>
          </p:cNvSpPr>
          <p:nvPr>
            <p:ph idx="1"/>
          </p:nvPr>
        </p:nvSpPr>
        <p:spPr>
          <a:xfrm>
            <a:off x="827584" y="1989967"/>
            <a:ext cx="7467600" cy="3951337"/>
          </a:xfrm>
        </p:spPr>
        <p:txBody>
          <a:bodyPr/>
          <a:lstStyle/>
          <a:p>
            <a:r>
              <a:rPr lang="en-GB" dirty="0" smtClean="0"/>
              <a:t>The RETROGRADE is simply the original row played backwards starting with the last note and ending with the first.  </a:t>
            </a:r>
          </a:p>
          <a:p>
            <a:pPr marL="0" indent="0">
              <a:buNone/>
            </a:pPr>
            <a:r>
              <a:rPr lang="en-GB" b="1" dirty="0" smtClean="0"/>
              <a:t>PRIME</a:t>
            </a:r>
          </a:p>
          <a:p>
            <a:pPr marL="0" indent="0">
              <a:buNone/>
            </a:pPr>
            <a:endParaRPr lang="en-GB" dirty="0" smtClean="0"/>
          </a:p>
          <a:p>
            <a:pPr marL="0" indent="0">
              <a:buNone/>
            </a:pPr>
            <a:endParaRPr lang="en-GB" dirty="0" smtClean="0"/>
          </a:p>
          <a:p>
            <a:pPr marL="0" indent="0">
              <a:buNone/>
            </a:pPr>
            <a:r>
              <a:rPr lang="en-GB" b="1" dirty="0" smtClean="0"/>
              <a:t>RETROGRADE</a:t>
            </a:r>
            <a:endParaRPr lang="en-GB"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717032"/>
            <a:ext cx="7938787" cy="90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013176"/>
            <a:ext cx="7938787" cy="70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72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41440" cy="1442674"/>
          </a:xfrm>
        </p:spPr>
        <p:txBody>
          <a:bodyPr/>
          <a:lstStyle/>
          <a:p>
            <a:r>
              <a:rPr lang="en-GB" dirty="0" smtClean="0"/>
              <a:t>INVERSION</a:t>
            </a:r>
            <a:endParaRPr lang="en-GB" dirty="0"/>
          </a:p>
        </p:txBody>
      </p:sp>
      <p:sp>
        <p:nvSpPr>
          <p:cNvPr id="3" name="Content Placeholder 2"/>
          <p:cNvSpPr>
            <a:spLocks noGrp="1"/>
          </p:cNvSpPr>
          <p:nvPr>
            <p:ph idx="1"/>
          </p:nvPr>
        </p:nvSpPr>
        <p:spPr>
          <a:xfrm>
            <a:off x="827584" y="1224377"/>
            <a:ext cx="7467600" cy="4636453"/>
          </a:xfrm>
        </p:spPr>
        <p:txBody>
          <a:bodyPr>
            <a:normAutofit lnSpcReduction="10000"/>
          </a:bodyPr>
          <a:lstStyle/>
          <a:p>
            <a:r>
              <a:rPr lang="en-GB" dirty="0" smtClean="0"/>
              <a:t>The INVERSION is produced by reversing the direction of the intervals in the original tone row.</a:t>
            </a:r>
          </a:p>
          <a:p>
            <a:r>
              <a:rPr lang="en-GB" dirty="0" smtClean="0"/>
              <a:t>For example: </a:t>
            </a:r>
          </a:p>
          <a:p>
            <a:r>
              <a:rPr lang="en-GB" dirty="0" smtClean="0"/>
              <a:t>A to C# - 4 semitones higher</a:t>
            </a:r>
          </a:p>
          <a:p>
            <a:pPr marL="0" indent="0">
              <a:buNone/>
            </a:pPr>
            <a:r>
              <a:rPr lang="en-GB" dirty="0" smtClean="0"/>
              <a:t>		Inverted becomes</a:t>
            </a:r>
          </a:p>
          <a:p>
            <a:r>
              <a:rPr lang="en-GB" dirty="0" smtClean="0"/>
              <a:t>A to F – 4 semitones lower</a:t>
            </a:r>
            <a:endParaRPr lang="en-GB" dirty="0"/>
          </a:p>
          <a:p>
            <a:pPr marL="0" indent="0">
              <a:buNone/>
            </a:pPr>
            <a:r>
              <a:rPr lang="en-GB" b="1" dirty="0" smtClean="0"/>
              <a:t>PRIME</a:t>
            </a:r>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INVERTED</a:t>
            </a:r>
          </a:p>
          <a:p>
            <a:pPr marL="0" indent="0">
              <a:buNone/>
            </a:pPr>
            <a:endParaRPr lang="en-GB" b="1" dirty="0"/>
          </a:p>
          <a:p>
            <a:pPr marL="0" indent="0">
              <a:buNone/>
            </a:pPr>
            <a:endParaRPr lang="en-GB" b="1" dirty="0" smtClean="0"/>
          </a:p>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6220" y="2182422"/>
            <a:ext cx="1251895" cy="66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220" y="3068960"/>
            <a:ext cx="1251895" cy="63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54" y="5589240"/>
            <a:ext cx="7938787" cy="90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169" y="4178610"/>
            <a:ext cx="7896129" cy="6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22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RETROGRADE INVERSION</a:t>
            </a:r>
            <a:endParaRPr lang="en-GB" dirty="0"/>
          </a:p>
        </p:txBody>
      </p:sp>
      <p:sp>
        <p:nvSpPr>
          <p:cNvPr id="3" name="Content Placeholder 2"/>
          <p:cNvSpPr>
            <a:spLocks noGrp="1"/>
          </p:cNvSpPr>
          <p:nvPr>
            <p:ph idx="1"/>
          </p:nvPr>
        </p:nvSpPr>
        <p:spPr/>
        <p:txBody>
          <a:bodyPr/>
          <a:lstStyle/>
          <a:p>
            <a:r>
              <a:rPr lang="en-GB" dirty="0" smtClean="0"/>
              <a:t>The RETROGRADE INVERSION is simply the inversion played backwards!</a:t>
            </a:r>
          </a:p>
          <a:p>
            <a:pPr marL="0" indent="0">
              <a:buNone/>
            </a:pPr>
            <a:r>
              <a:rPr lang="en-GB" b="1" dirty="0" smtClean="0"/>
              <a:t>PRIME</a:t>
            </a:r>
          </a:p>
          <a:p>
            <a:pPr marL="0" indent="0">
              <a:buNone/>
            </a:pPr>
            <a:endParaRPr lang="en-GB" sz="3600" dirty="0" smtClean="0"/>
          </a:p>
          <a:p>
            <a:pPr marL="0" indent="0">
              <a:buNone/>
            </a:pPr>
            <a:r>
              <a:rPr lang="en-GB" b="1" dirty="0" smtClean="0"/>
              <a:t>INVERSION</a:t>
            </a:r>
          </a:p>
          <a:p>
            <a:endParaRPr lang="en-GB" dirty="0"/>
          </a:p>
          <a:p>
            <a:endParaRPr lang="en-GB" sz="800" dirty="0"/>
          </a:p>
          <a:p>
            <a:pPr marL="0" indent="0">
              <a:buNone/>
            </a:pPr>
            <a:endParaRPr lang="en-GB" sz="800" dirty="0"/>
          </a:p>
          <a:p>
            <a:pPr marL="0" indent="0">
              <a:buNone/>
            </a:pPr>
            <a:r>
              <a:rPr lang="en-GB" b="1" dirty="0" smtClean="0"/>
              <a:t>RETROGRADE INVERSION</a:t>
            </a:r>
            <a:endParaRPr lang="en-GB"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69" y="3212976"/>
            <a:ext cx="7896129" cy="6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11" y="4293096"/>
            <a:ext cx="7938787" cy="90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98169" y="5517232"/>
            <a:ext cx="7896129" cy="792088"/>
          </a:xfrm>
          <a:prstGeom prst="rect">
            <a:avLst/>
          </a:prstGeom>
        </p:spPr>
      </p:pic>
    </p:spTree>
    <p:extLst>
      <p:ext uri="{BB962C8B-B14F-4D97-AF65-F5344CB8AC3E}">
        <p14:creationId xmlns:p14="http://schemas.microsoft.com/office/powerpoint/2010/main" val="3370311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Rows</a:t>
            </a:r>
            <a:endParaRPr lang="en-GB" dirty="0"/>
          </a:p>
        </p:txBody>
      </p:sp>
      <p:sp>
        <p:nvSpPr>
          <p:cNvPr id="3" name="Content Placeholder 2"/>
          <p:cNvSpPr>
            <a:spLocks noGrp="1"/>
          </p:cNvSpPr>
          <p:nvPr>
            <p:ph idx="1"/>
          </p:nvPr>
        </p:nvSpPr>
        <p:spPr/>
        <p:txBody>
          <a:bodyPr>
            <a:normAutofit lnSpcReduction="10000"/>
          </a:bodyPr>
          <a:lstStyle/>
          <a:p>
            <a:r>
              <a:rPr lang="en-GB" dirty="0" smtClean="0"/>
              <a:t>So the composer has four basic melodic lines to work with – </a:t>
            </a:r>
          </a:p>
          <a:p>
            <a:r>
              <a:rPr lang="en-GB" dirty="0" smtClean="0"/>
              <a:t>PRIME (P)</a:t>
            </a:r>
          </a:p>
          <a:p>
            <a:r>
              <a:rPr lang="en-GB" dirty="0" smtClean="0"/>
              <a:t>INVERSION (I)</a:t>
            </a:r>
          </a:p>
          <a:p>
            <a:r>
              <a:rPr lang="en-GB" dirty="0" smtClean="0"/>
              <a:t>RETROGRADE (R)</a:t>
            </a:r>
          </a:p>
          <a:p>
            <a:r>
              <a:rPr lang="en-GB" dirty="0" smtClean="0"/>
              <a:t>RETROGRADE INVERSION (RI)</a:t>
            </a:r>
          </a:p>
          <a:p>
            <a:r>
              <a:rPr lang="en-GB" dirty="0" smtClean="0"/>
              <a:t>But he can go further – in the same way that tonal music can modulate to other keys, each version of the tone row can be played starting on each of the 12 notes of the chromatic scale.</a:t>
            </a:r>
          </a:p>
        </p:txBody>
      </p:sp>
    </p:spTree>
    <p:extLst>
      <p:ext uri="{BB962C8B-B14F-4D97-AF65-F5344CB8AC3E}">
        <p14:creationId xmlns:p14="http://schemas.microsoft.com/office/powerpoint/2010/main" val="41580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Transposing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original row, in it’s PRIME version, starts on C#:</a:t>
            </a:r>
          </a:p>
          <a:p>
            <a:endParaRPr lang="en-GB" dirty="0"/>
          </a:p>
          <a:p>
            <a:endParaRPr lang="en-GB" dirty="0" smtClean="0"/>
          </a:p>
          <a:p>
            <a:r>
              <a:rPr lang="en-GB" dirty="0" smtClean="0"/>
              <a:t>It can then be transposed to start on D:</a:t>
            </a:r>
          </a:p>
          <a:p>
            <a:endParaRPr lang="en-GB" dirty="0"/>
          </a:p>
          <a:p>
            <a:endParaRPr lang="en-GB" dirty="0" smtClean="0"/>
          </a:p>
          <a:p>
            <a:r>
              <a:rPr lang="en-GB" dirty="0" smtClean="0"/>
              <a:t>It is still the same tone row, with the same pattern of intervals, it is only the starting note that is different.</a:t>
            </a:r>
          </a:p>
          <a:p>
            <a:r>
              <a:rPr lang="en-GB" dirty="0" smtClean="0"/>
              <a:t>This version of the tone row is called Prime 1 (P1), played one semitone higher than the original PRIME version of the tone row.</a:t>
            </a:r>
            <a:endParaRPr lang="en-GB"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78" y="2492896"/>
            <a:ext cx="7896129" cy="6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77" y="3451439"/>
            <a:ext cx="7896129" cy="84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48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41440" cy="1442674"/>
          </a:xfrm>
        </p:spPr>
        <p:txBody>
          <a:bodyPr/>
          <a:lstStyle/>
          <a:p>
            <a:r>
              <a:rPr lang="en-GB" dirty="0" smtClean="0"/>
              <a:t>Tone Rows</a:t>
            </a:r>
            <a:endParaRPr lang="en-GB" dirty="0"/>
          </a:p>
        </p:txBody>
      </p:sp>
      <p:sp>
        <p:nvSpPr>
          <p:cNvPr id="3" name="Content Placeholder 2"/>
          <p:cNvSpPr>
            <a:spLocks noGrp="1"/>
          </p:cNvSpPr>
          <p:nvPr>
            <p:ph idx="1"/>
          </p:nvPr>
        </p:nvSpPr>
        <p:spPr>
          <a:xfrm>
            <a:off x="827584" y="1268760"/>
            <a:ext cx="7467600" cy="3951337"/>
          </a:xfrm>
        </p:spPr>
        <p:txBody>
          <a:bodyPr/>
          <a:lstStyle/>
          <a:p>
            <a:r>
              <a:rPr lang="en-GB" dirty="0" smtClean="0"/>
              <a:t>Taking this process to its full conclusion, and applying it to the prime, retrograde, inversion and retrograde inversion of the tone row, you then have a possible 48 versions of the tone row to work with in a composition.</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846901"/>
            <a:ext cx="3650067" cy="3677877"/>
          </a:xfrm>
          <a:prstGeom prst="rect">
            <a:avLst/>
          </a:prstGeom>
        </p:spPr>
      </p:pic>
    </p:spTree>
    <p:extLst>
      <p:ext uri="{BB962C8B-B14F-4D97-AF65-F5344CB8AC3E}">
        <p14:creationId xmlns:p14="http://schemas.microsoft.com/office/powerpoint/2010/main" val="134298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Serial Music</a:t>
            </a:r>
            <a:endParaRPr lang="en-GB" dirty="0"/>
          </a:p>
        </p:txBody>
      </p:sp>
      <p:sp>
        <p:nvSpPr>
          <p:cNvPr id="3" name="Content Placeholder 2"/>
          <p:cNvSpPr>
            <a:spLocks noGrp="1"/>
          </p:cNvSpPr>
          <p:nvPr>
            <p:ph idx="1"/>
          </p:nvPr>
        </p:nvSpPr>
        <p:spPr/>
        <p:txBody>
          <a:bodyPr>
            <a:normAutofit fontScale="92500"/>
          </a:bodyPr>
          <a:lstStyle/>
          <a:p>
            <a:r>
              <a:rPr lang="en-GB" dirty="0" smtClean="0"/>
              <a:t>All of this might seem incredibly mathematical, but in reality the application of the Twelve Tone Theory by Schoenberg and his pupils Alban Berg and Anton Webern produced some haunting and extremely expressive music.</a:t>
            </a:r>
          </a:p>
          <a:p>
            <a:r>
              <a:rPr lang="en-GB" dirty="0" smtClean="0"/>
              <a:t>Berg, took a lyrical approach to serial composition and many of his tone rows are constructed in a way that includes tonal triads (major or minor chords)</a:t>
            </a:r>
          </a:p>
          <a:p>
            <a:r>
              <a:rPr lang="en-GB" dirty="0" smtClean="0"/>
              <a:t>Schoenberg explored a technique where he gave individual notes of a tone row to different instrumental timbres, creating a kaleidoscope of sound (rather than the row being played in its entirety by one instrument).</a:t>
            </a:r>
            <a:endParaRPr lang="en-GB" dirty="0"/>
          </a:p>
        </p:txBody>
      </p:sp>
    </p:spTree>
    <p:extLst>
      <p:ext uri="{BB962C8B-B14F-4D97-AF65-F5344CB8AC3E}">
        <p14:creationId xmlns:p14="http://schemas.microsoft.com/office/powerpoint/2010/main" val="50676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Schoenberg: Trio from Suite fur </a:t>
            </a:r>
            <a:r>
              <a:rPr lang="en-GB" dirty="0" err="1" smtClean="0"/>
              <a:t>Klavier</a:t>
            </a:r>
            <a:r>
              <a:rPr lang="en-GB" dirty="0" smtClean="0"/>
              <a:t> Op. 25</a:t>
            </a:r>
            <a:endParaRPr lang="en-GB" dirty="0"/>
          </a:p>
        </p:txBody>
      </p:sp>
      <p:sp>
        <p:nvSpPr>
          <p:cNvPr id="3" name="Content Placeholder 2"/>
          <p:cNvSpPr>
            <a:spLocks noGrp="1"/>
          </p:cNvSpPr>
          <p:nvPr>
            <p:ph idx="1"/>
          </p:nvPr>
        </p:nvSpPr>
        <p:spPr/>
        <p:txBody>
          <a:bodyPr>
            <a:normAutofit lnSpcReduction="10000"/>
          </a:bodyPr>
          <a:lstStyle/>
          <a:p>
            <a:r>
              <a:rPr lang="en-GB" dirty="0" smtClean="0"/>
              <a:t>Schoenberg composed his Piano Suite Op. 25 in 1924, and it was first published the following year.</a:t>
            </a:r>
          </a:p>
          <a:p>
            <a:r>
              <a:rPr lang="en-GB" dirty="0" smtClean="0"/>
              <a:t>It is a noteworthy work for two reasons.</a:t>
            </a:r>
          </a:p>
          <a:p>
            <a:r>
              <a:rPr lang="en-GB" dirty="0" smtClean="0"/>
              <a:t>Firstly, it is a good example of an early twentieth century composer using forms from the past to shape and structure his own, original compositions – </a:t>
            </a:r>
            <a:r>
              <a:rPr lang="en-GB" b="1" dirty="0" smtClean="0"/>
              <a:t>NEO CLASSICISM</a:t>
            </a:r>
            <a:r>
              <a:rPr lang="en-GB" dirty="0" smtClean="0"/>
              <a:t>.  Although he uses a Baroque dance suite as his model.</a:t>
            </a:r>
          </a:p>
          <a:p>
            <a:r>
              <a:rPr lang="en-GB" dirty="0" smtClean="0"/>
              <a:t>Secondly, this suite is one of the first compositions in which Schoenberg employed the serial (twelve tone) approach to composition.</a:t>
            </a:r>
          </a:p>
          <a:p>
            <a:endParaRPr lang="en-GB" dirty="0"/>
          </a:p>
        </p:txBody>
      </p:sp>
    </p:spTree>
    <p:extLst>
      <p:ext uri="{BB962C8B-B14F-4D97-AF65-F5344CB8AC3E}">
        <p14:creationId xmlns:p14="http://schemas.microsoft.com/office/powerpoint/2010/main" val="391730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Schoenberg: Trio from Suite fur </a:t>
            </a:r>
            <a:r>
              <a:rPr lang="en-GB" dirty="0" err="1"/>
              <a:t>Klavier</a:t>
            </a:r>
            <a:r>
              <a:rPr lang="en-GB" dirty="0"/>
              <a:t> Op. 25</a:t>
            </a:r>
          </a:p>
        </p:txBody>
      </p:sp>
      <p:sp>
        <p:nvSpPr>
          <p:cNvPr id="3" name="Content Placeholder 2"/>
          <p:cNvSpPr>
            <a:spLocks noGrp="1"/>
          </p:cNvSpPr>
          <p:nvPr>
            <p:ph idx="1"/>
          </p:nvPr>
        </p:nvSpPr>
        <p:spPr/>
        <p:txBody>
          <a:bodyPr/>
          <a:lstStyle/>
          <a:p>
            <a:r>
              <a:rPr lang="en-GB" dirty="0" smtClean="0"/>
              <a:t>This example is probably the most straightforward and easiest to understand of all Schoenberg’s serial compositions and is therefore an excellent starting point for your study of serial music.</a:t>
            </a:r>
          </a:p>
          <a:p>
            <a:endParaRPr lang="en-GB" dirty="0"/>
          </a:p>
          <a:p>
            <a:r>
              <a:rPr lang="en-GB" dirty="0" smtClean="0"/>
              <a:t>Listen to the excerpt before looking at it in more detail.</a:t>
            </a:r>
            <a:endParaRPr lang="en-GB" dirty="0"/>
          </a:p>
        </p:txBody>
      </p:sp>
    </p:spTree>
    <p:extLst>
      <p:ext uri="{BB962C8B-B14F-4D97-AF65-F5344CB8AC3E}">
        <p14:creationId xmlns:p14="http://schemas.microsoft.com/office/powerpoint/2010/main" val="264933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Schoenberg: Trio from Suite fur </a:t>
            </a:r>
            <a:r>
              <a:rPr lang="en-GB" dirty="0" err="1"/>
              <a:t>Klavier</a:t>
            </a:r>
            <a:r>
              <a:rPr lang="en-GB" dirty="0"/>
              <a:t> Op. 25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060848"/>
            <a:ext cx="6405344" cy="4326789"/>
          </a:xfrm>
        </p:spPr>
      </p:pic>
    </p:spTree>
    <p:extLst>
      <p:ext uri="{BB962C8B-B14F-4D97-AF65-F5344CB8AC3E}">
        <p14:creationId xmlns:p14="http://schemas.microsoft.com/office/powerpoint/2010/main" val="243567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Schoenberg</a:t>
            </a:r>
            <a:endParaRPr lang="en-GB" dirty="0"/>
          </a:p>
        </p:txBody>
      </p:sp>
      <p:sp>
        <p:nvSpPr>
          <p:cNvPr id="3" name="Content Placeholder 2"/>
          <p:cNvSpPr>
            <a:spLocks noGrp="1"/>
          </p:cNvSpPr>
          <p:nvPr>
            <p:ph idx="1"/>
          </p:nvPr>
        </p:nvSpPr>
        <p:spPr/>
        <p:txBody>
          <a:bodyPr>
            <a:normAutofit fontScale="92500" lnSpcReduction="10000"/>
          </a:bodyPr>
          <a:lstStyle/>
          <a:p>
            <a:r>
              <a:rPr lang="en-GB" dirty="0"/>
              <a:t>Arnold Schoenberg was born in Vienna in 1874. He was a Professor of Composition in Berlin and later Los Angeles. He was a gifted composer, teacher and painter.</a:t>
            </a:r>
          </a:p>
          <a:p>
            <a:r>
              <a:rPr lang="en-GB" dirty="0"/>
              <a:t>Schoenberg, together with two of his pupils, Berg and Webern, are known as the </a:t>
            </a:r>
            <a:r>
              <a:rPr lang="en-GB" b="1" dirty="0"/>
              <a:t>Second Viennese School</a:t>
            </a:r>
            <a:r>
              <a:rPr lang="en-GB" dirty="0"/>
              <a:t> (‘school’ here means a group of people whose work shares a common style</a:t>
            </a:r>
            <a:r>
              <a:rPr lang="en-GB" dirty="0" smtClean="0"/>
              <a:t>).</a:t>
            </a:r>
          </a:p>
          <a:p>
            <a:r>
              <a:rPr lang="en-GB" dirty="0" smtClean="0"/>
              <a:t>The First Viennese School refers to Mozart, Haydn and Beethoven.</a:t>
            </a:r>
            <a:endParaRPr lang="en-GB" dirty="0"/>
          </a:p>
          <a:p>
            <a:r>
              <a:rPr lang="en-GB" dirty="0"/>
              <a:t>Schoenberg’s first compositions were Romantic in style </a:t>
            </a:r>
            <a:r>
              <a:rPr lang="en-GB" dirty="0" err="1"/>
              <a:t>eg</a:t>
            </a:r>
            <a:r>
              <a:rPr lang="en-GB" dirty="0"/>
              <a:t> ‘Transfigured Night’. His style of composition later changed</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48274"/>
            <a:ext cx="2619375" cy="1743075"/>
          </a:xfrm>
          <a:prstGeom prst="rect">
            <a:avLst/>
          </a:prstGeom>
        </p:spPr>
      </p:pic>
      <p:sp>
        <p:nvSpPr>
          <p:cNvPr id="5" name="TextBox 4"/>
          <p:cNvSpPr txBox="1"/>
          <p:nvPr/>
        </p:nvSpPr>
        <p:spPr>
          <a:xfrm>
            <a:off x="5940152" y="5805264"/>
            <a:ext cx="2592288" cy="369332"/>
          </a:xfrm>
          <a:prstGeom prst="rect">
            <a:avLst/>
          </a:prstGeom>
          <a:noFill/>
        </p:spPr>
        <p:txBody>
          <a:bodyPr wrap="square" rtlCol="0">
            <a:spAutoFit/>
          </a:bodyPr>
          <a:lstStyle/>
          <a:p>
            <a:r>
              <a:rPr lang="en-GB" dirty="0" smtClean="0">
                <a:hlinkClick r:id="rId3"/>
              </a:rPr>
              <a:t>Transfigured Night</a:t>
            </a:r>
            <a:endParaRPr lang="en-GB" dirty="0"/>
          </a:p>
        </p:txBody>
      </p:sp>
    </p:spTree>
    <p:extLst>
      <p:ext uri="{BB962C8B-B14F-4D97-AF65-F5344CB8AC3E}">
        <p14:creationId xmlns:p14="http://schemas.microsoft.com/office/powerpoint/2010/main" val="3478604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Opinion Counts…</a:t>
            </a:r>
            <a:endParaRPr lang="en-GB" dirty="0"/>
          </a:p>
        </p:txBody>
      </p:sp>
      <p:sp>
        <p:nvSpPr>
          <p:cNvPr id="3" name="Content Placeholder 2"/>
          <p:cNvSpPr>
            <a:spLocks noGrp="1"/>
          </p:cNvSpPr>
          <p:nvPr>
            <p:ph idx="1"/>
          </p:nvPr>
        </p:nvSpPr>
        <p:spPr>
          <a:xfrm>
            <a:off x="838200" y="2038388"/>
            <a:ext cx="7467600" cy="4414948"/>
          </a:xfrm>
        </p:spPr>
        <p:txBody>
          <a:bodyPr>
            <a:normAutofit fontScale="92500" lnSpcReduction="10000"/>
          </a:bodyPr>
          <a:lstStyle/>
          <a:p>
            <a:r>
              <a:rPr lang="en-GB" dirty="0" smtClean="0"/>
              <a:t>What do you think of that piece of music?</a:t>
            </a:r>
          </a:p>
          <a:p>
            <a:endParaRPr lang="en-GB" dirty="0"/>
          </a:p>
          <a:p>
            <a:r>
              <a:rPr lang="en-GB" dirty="0" smtClean="0"/>
              <a:t>Does it make you think of anything in particular?</a:t>
            </a:r>
          </a:p>
          <a:p>
            <a:endParaRPr lang="en-GB" dirty="0" smtClean="0"/>
          </a:p>
          <a:p>
            <a:r>
              <a:rPr lang="en-GB" dirty="0" smtClean="0"/>
              <a:t>What do you notice about the dynamics?</a:t>
            </a:r>
          </a:p>
          <a:p>
            <a:endParaRPr lang="en-GB" dirty="0" smtClean="0"/>
          </a:p>
          <a:p>
            <a:r>
              <a:rPr lang="en-GB" dirty="0" smtClean="0"/>
              <a:t>What do you notice about the rhythm?</a:t>
            </a:r>
            <a:endParaRPr lang="en-GB" dirty="0"/>
          </a:p>
          <a:p>
            <a:endParaRPr lang="en-GB" dirty="0" smtClean="0"/>
          </a:p>
          <a:p>
            <a:r>
              <a:rPr lang="en-GB" dirty="0" smtClean="0"/>
              <a:t>What different expression marks are used?</a:t>
            </a:r>
          </a:p>
          <a:p>
            <a:endParaRPr lang="en-GB" dirty="0"/>
          </a:p>
          <a:p>
            <a:r>
              <a:rPr lang="en-GB" dirty="0" smtClean="0"/>
              <a:t>Did you enjoy it?</a:t>
            </a:r>
            <a:endParaRPr lang="en-GB" dirty="0"/>
          </a:p>
        </p:txBody>
      </p:sp>
    </p:spTree>
    <p:extLst>
      <p:ext uri="{BB962C8B-B14F-4D97-AF65-F5344CB8AC3E}">
        <p14:creationId xmlns:p14="http://schemas.microsoft.com/office/powerpoint/2010/main" val="397679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a:r>
            <a:endParaRPr lang="en-GB" dirty="0"/>
          </a:p>
        </p:txBody>
      </p:sp>
      <p:sp>
        <p:nvSpPr>
          <p:cNvPr id="3" name="Content Placeholder 2"/>
          <p:cNvSpPr>
            <a:spLocks noGrp="1"/>
          </p:cNvSpPr>
          <p:nvPr>
            <p:ph idx="1"/>
          </p:nvPr>
        </p:nvSpPr>
        <p:spPr/>
        <p:txBody>
          <a:bodyPr/>
          <a:lstStyle/>
          <a:p>
            <a:r>
              <a:rPr lang="en-GB" dirty="0" smtClean="0"/>
              <a:t>The extract given here is the trio section from longer </a:t>
            </a:r>
            <a:r>
              <a:rPr lang="en-GB" b="1" dirty="0" smtClean="0"/>
              <a:t>MINUET &amp; TRIO</a:t>
            </a:r>
            <a:r>
              <a:rPr lang="en-GB" dirty="0" smtClean="0"/>
              <a:t> movement.</a:t>
            </a:r>
          </a:p>
          <a:p>
            <a:r>
              <a:rPr lang="en-GB" dirty="0" smtClean="0"/>
              <a:t>In the Baroque/Classical tradition, the movement runs in a ‘minuet-trio-minuet’ from.  </a:t>
            </a:r>
            <a:endParaRPr lang="en-GB" dirty="0"/>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792341"/>
            <a:ext cx="4320480" cy="2160240"/>
          </a:xfrm>
          <a:prstGeom prst="rect">
            <a:avLst/>
          </a:prstGeom>
        </p:spPr>
      </p:pic>
    </p:spTree>
    <p:extLst>
      <p:ext uri="{BB962C8B-B14F-4D97-AF65-F5344CB8AC3E}">
        <p14:creationId xmlns:p14="http://schemas.microsoft.com/office/powerpoint/2010/main" val="363415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591"/>
            <a:ext cx="8041440" cy="1442674"/>
          </a:xfrm>
        </p:spPr>
        <p:txBody>
          <a:bodyPr/>
          <a:lstStyle/>
          <a:p>
            <a:r>
              <a:rPr lang="en-GB" dirty="0" smtClean="0"/>
              <a:t>The Tone Row</a:t>
            </a:r>
            <a:endParaRPr lang="en-GB" dirty="0"/>
          </a:p>
        </p:txBody>
      </p:sp>
      <p:sp>
        <p:nvSpPr>
          <p:cNvPr id="3" name="Content Placeholder 2"/>
          <p:cNvSpPr>
            <a:spLocks noGrp="1"/>
          </p:cNvSpPr>
          <p:nvPr>
            <p:ph idx="1"/>
          </p:nvPr>
        </p:nvSpPr>
        <p:spPr>
          <a:xfrm>
            <a:off x="827584" y="1556792"/>
            <a:ext cx="7467600" cy="4536504"/>
          </a:xfrm>
        </p:spPr>
        <p:txBody>
          <a:bodyPr/>
          <a:lstStyle/>
          <a:p>
            <a:r>
              <a:rPr lang="en-GB" dirty="0" smtClean="0"/>
              <a:t>The trio is constructed using a tone row heard in the left-hand line of bars 1-2:</a:t>
            </a:r>
          </a:p>
          <a:p>
            <a:endParaRPr lang="en-GB" dirty="0"/>
          </a:p>
          <a:p>
            <a:endParaRPr lang="en-GB" dirty="0" smtClean="0"/>
          </a:p>
          <a:p>
            <a:endParaRPr lang="en-GB" dirty="0"/>
          </a:p>
          <a:p>
            <a:r>
              <a:rPr lang="en-GB" dirty="0" smtClean="0"/>
              <a:t>The tone row has been constructed very carefully:</a:t>
            </a:r>
          </a:p>
          <a:p>
            <a:pPr lvl="1"/>
            <a:r>
              <a:rPr lang="en-GB" dirty="0" smtClean="0"/>
              <a:t>Stepwise motif			-	Notes 1 - 3</a:t>
            </a:r>
          </a:p>
          <a:p>
            <a:pPr lvl="1"/>
            <a:r>
              <a:rPr lang="en-GB" dirty="0" smtClean="0"/>
              <a:t>Interval of a perfect 4</a:t>
            </a:r>
            <a:r>
              <a:rPr lang="en-GB" baseline="30000" dirty="0" smtClean="0"/>
              <a:t>th</a:t>
            </a:r>
            <a:r>
              <a:rPr lang="en-GB" baseline="30000" dirty="0"/>
              <a:t>	</a:t>
            </a:r>
            <a:r>
              <a:rPr lang="en-GB" dirty="0" smtClean="0"/>
              <a:t>-	Notes 4 – 5 and 6 - 7</a:t>
            </a:r>
          </a:p>
          <a:p>
            <a:pPr lvl="1"/>
            <a:r>
              <a:rPr lang="en-GB" dirty="0" smtClean="0"/>
              <a:t>Interval of a </a:t>
            </a:r>
            <a:r>
              <a:rPr lang="en-GB" dirty="0" err="1" smtClean="0"/>
              <a:t>tritone</a:t>
            </a:r>
            <a:r>
              <a:rPr lang="en-GB" dirty="0" smtClean="0"/>
              <a:t>		-	Notes 3 – 4 and 7 – 8</a:t>
            </a:r>
          </a:p>
          <a:p>
            <a:pPr lvl="1"/>
            <a:r>
              <a:rPr lang="en-GB" dirty="0" smtClean="0"/>
              <a:t>Interval of a semitone		-	Notes 9 – 10 and 11 - 12</a:t>
            </a:r>
          </a:p>
          <a:p>
            <a:pPr lvl="1"/>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739" y="2348880"/>
            <a:ext cx="870138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826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Tone Row</a:t>
            </a:r>
            <a:endParaRPr lang="en-GB" dirty="0"/>
          </a:p>
        </p:txBody>
      </p:sp>
      <p:sp>
        <p:nvSpPr>
          <p:cNvPr id="3" name="Content Placeholder 2"/>
          <p:cNvSpPr>
            <a:spLocks noGrp="1"/>
          </p:cNvSpPr>
          <p:nvPr>
            <p:ph idx="1"/>
          </p:nvPr>
        </p:nvSpPr>
        <p:spPr/>
        <p:txBody>
          <a:bodyPr/>
          <a:lstStyle/>
          <a:p>
            <a:r>
              <a:rPr lang="en-GB" dirty="0" smtClean="0"/>
              <a:t>So, in its basic form, the tone row has its own distinctive character.</a:t>
            </a:r>
          </a:p>
          <a:p>
            <a:r>
              <a:rPr lang="en-GB" dirty="0" smtClean="0"/>
              <a:t>When Schoenberg announces the series for the first time in the trio, he adds even more character by expanding or inverting some of the intervals and giving the row a quirky rhythm, enhanced by carefully placed articulation and dynamics.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797152"/>
            <a:ext cx="5040560" cy="1108577"/>
          </a:xfrm>
          <a:prstGeom prst="rect">
            <a:avLst/>
          </a:prstGeom>
        </p:spPr>
      </p:pic>
    </p:spTree>
    <p:extLst>
      <p:ext uri="{BB962C8B-B14F-4D97-AF65-F5344CB8AC3E}">
        <p14:creationId xmlns:p14="http://schemas.microsoft.com/office/powerpoint/2010/main" val="2833168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Tone Rows</a:t>
            </a:r>
            <a:endParaRPr lang="en-GB" dirty="0"/>
          </a:p>
        </p:txBody>
      </p:sp>
      <p:sp>
        <p:nvSpPr>
          <p:cNvPr id="3" name="Content Placeholder 2"/>
          <p:cNvSpPr>
            <a:spLocks noGrp="1"/>
          </p:cNvSpPr>
          <p:nvPr>
            <p:ph idx="1"/>
          </p:nvPr>
        </p:nvSpPr>
        <p:spPr>
          <a:xfrm>
            <a:off x="838200" y="2038388"/>
            <a:ext cx="7467600" cy="4414948"/>
          </a:xfrm>
        </p:spPr>
        <p:txBody>
          <a:bodyPr>
            <a:normAutofit/>
          </a:bodyPr>
          <a:lstStyle/>
          <a:p>
            <a:r>
              <a:rPr lang="en-GB" dirty="0" smtClean="0"/>
              <a:t>In the second bar, the right hand enters with an inverted, transposed version of the tone row:</a:t>
            </a:r>
          </a:p>
          <a:p>
            <a:endParaRPr lang="en-GB" dirty="0"/>
          </a:p>
          <a:p>
            <a:endParaRPr lang="en-GB" dirty="0" smtClean="0"/>
          </a:p>
          <a:p>
            <a:endParaRPr lang="en-GB" dirty="0"/>
          </a:p>
          <a:p>
            <a:r>
              <a:rPr lang="en-GB" dirty="0" smtClean="0"/>
              <a:t>Rather than starting on E, the transposed row starts on Bb (6 semitones higher).</a:t>
            </a:r>
          </a:p>
          <a:p>
            <a:r>
              <a:rPr lang="en-GB" dirty="0" smtClean="0"/>
              <a:t>If the original row is called P0, then this new version is the inverted version starting 6 semitones higher than the original – I6.</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39" y="2834996"/>
            <a:ext cx="7540083" cy="1458100"/>
          </a:xfrm>
          <a:prstGeom prst="rect">
            <a:avLst/>
          </a:prstGeom>
        </p:spPr>
      </p:pic>
    </p:spTree>
    <p:extLst>
      <p:ext uri="{BB962C8B-B14F-4D97-AF65-F5344CB8AC3E}">
        <p14:creationId xmlns:p14="http://schemas.microsoft.com/office/powerpoint/2010/main" val="3833441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1440" cy="1442674"/>
          </a:xfrm>
        </p:spPr>
        <p:txBody>
          <a:bodyPr/>
          <a:lstStyle/>
          <a:p>
            <a:r>
              <a:rPr lang="en-GB" dirty="0" err="1" smtClean="0"/>
              <a:t>Tritone</a:t>
            </a:r>
            <a:endParaRPr lang="en-GB" dirty="0"/>
          </a:p>
        </p:txBody>
      </p:sp>
      <p:sp>
        <p:nvSpPr>
          <p:cNvPr id="3" name="Content Placeholder 2"/>
          <p:cNvSpPr>
            <a:spLocks noGrp="1"/>
          </p:cNvSpPr>
          <p:nvPr>
            <p:ph idx="1"/>
          </p:nvPr>
        </p:nvSpPr>
        <p:spPr>
          <a:xfrm>
            <a:off x="838200" y="1700808"/>
            <a:ext cx="7467600" cy="4608512"/>
          </a:xfrm>
        </p:spPr>
        <p:txBody>
          <a:bodyPr>
            <a:normAutofit lnSpcReduction="10000"/>
          </a:bodyPr>
          <a:lstStyle/>
          <a:p>
            <a:r>
              <a:rPr lang="en-GB" dirty="0" smtClean="0"/>
              <a:t>You should notice that the interval between E and Bb – the starting notes for these two versions of the tone row – is a </a:t>
            </a:r>
            <a:r>
              <a:rPr lang="en-GB" dirty="0" err="1" smtClean="0"/>
              <a:t>tritone</a:t>
            </a:r>
            <a:r>
              <a:rPr lang="en-GB" dirty="0" smtClean="0"/>
              <a:t>, one of the key intervals within the original tone row.</a:t>
            </a:r>
            <a:endParaRPr lang="en-GB" dirty="0"/>
          </a:p>
          <a:p>
            <a:r>
              <a:rPr lang="en-GB" b="1" u="sng" dirty="0" smtClean="0"/>
              <a:t>TRITONE</a:t>
            </a:r>
            <a:r>
              <a:rPr lang="en-GB" dirty="0" smtClean="0"/>
              <a:t> – A musical interval composed of three whole tones</a:t>
            </a:r>
          </a:p>
          <a:p>
            <a:r>
              <a:rPr lang="en-GB" dirty="0" smtClean="0"/>
              <a:t>It will not surprise you to hear that the TRITONE was banned in Renaissance church music!</a:t>
            </a:r>
          </a:p>
          <a:p>
            <a:r>
              <a:rPr lang="en-GB" dirty="0" smtClean="0"/>
              <a:t>It is known widely as the ‘Devil’s Chord’ and is one of the most dissonant intervals around.</a:t>
            </a:r>
          </a:p>
          <a:p>
            <a:r>
              <a:rPr lang="en-GB" dirty="0"/>
              <a:t>It was considered unpleasant and ugly, and was named "</a:t>
            </a:r>
            <a:r>
              <a:rPr lang="en-GB" dirty="0" err="1"/>
              <a:t>diabolus</a:t>
            </a:r>
            <a:r>
              <a:rPr lang="en-GB" dirty="0"/>
              <a:t> in </a:t>
            </a:r>
            <a:r>
              <a:rPr lang="en-GB" dirty="0" err="1"/>
              <a:t>musica</a:t>
            </a:r>
            <a:r>
              <a:rPr lang="en-GB" dirty="0"/>
              <a:t>" - "the devil in </a:t>
            </a:r>
            <a:r>
              <a:rPr lang="en-GB" dirty="0" smtClean="0"/>
              <a:t>music“.</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3133725" cy="1457325"/>
          </a:xfrm>
          <a:prstGeom prst="rect">
            <a:avLst/>
          </a:prstGeom>
        </p:spPr>
      </p:pic>
    </p:spTree>
    <p:extLst>
      <p:ext uri="{BB962C8B-B14F-4D97-AF65-F5344CB8AC3E}">
        <p14:creationId xmlns:p14="http://schemas.microsoft.com/office/powerpoint/2010/main" val="2373446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Tone Rows</a:t>
            </a:r>
            <a:endParaRPr lang="en-GB" dirty="0"/>
          </a:p>
        </p:txBody>
      </p:sp>
      <p:sp>
        <p:nvSpPr>
          <p:cNvPr id="3" name="Content Placeholder 2"/>
          <p:cNvSpPr>
            <a:spLocks noGrp="1"/>
          </p:cNvSpPr>
          <p:nvPr>
            <p:ph idx="1"/>
          </p:nvPr>
        </p:nvSpPr>
        <p:spPr/>
        <p:txBody>
          <a:bodyPr/>
          <a:lstStyle/>
          <a:p>
            <a:r>
              <a:rPr lang="en-GB" dirty="0" smtClean="0"/>
              <a:t>Having finished playing the original tone row through once, in bar 3 the left hand plays the inverted version of the tone row, exactly imitating the line started by the right hand in bar 2.</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149080"/>
            <a:ext cx="7128792" cy="1561050"/>
          </a:xfrm>
          <a:prstGeom prst="rect">
            <a:avLst/>
          </a:prstGeom>
        </p:spPr>
      </p:pic>
      <p:sp>
        <p:nvSpPr>
          <p:cNvPr id="6" name="TextBox 5"/>
          <p:cNvSpPr txBox="1"/>
          <p:nvPr/>
        </p:nvSpPr>
        <p:spPr>
          <a:xfrm>
            <a:off x="2267744" y="5805264"/>
            <a:ext cx="1656184" cy="369332"/>
          </a:xfrm>
          <a:prstGeom prst="rect">
            <a:avLst/>
          </a:prstGeom>
          <a:noFill/>
        </p:spPr>
        <p:txBody>
          <a:bodyPr wrap="square" rtlCol="0">
            <a:spAutoFit/>
          </a:bodyPr>
          <a:lstStyle/>
          <a:p>
            <a:r>
              <a:rPr lang="en-GB" b="1" dirty="0" smtClean="0"/>
              <a:t>Row 1 - PO</a:t>
            </a:r>
            <a:endParaRPr lang="en-GB" b="1" dirty="0"/>
          </a:p>
        </p:txBody>
      </p:sp>
      <p:sp>
        <p:nvSpPr>
          <p:cNvPr id="7" name="Rectangle 6"/>
          <p:cNvSpPr/>
          <p:nvPr/>
        </p:nvSpPr>
        <p:spPr>
          <a:xfrm>
            <a:off x="2931706" y="4149080"/>
            <a:ext cx="3368486" cy="780525"/>
          </a:xfrm>
          <a:prstGeom prst="rec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923928" y="3645024"/>
            <a:ext cx="1512168" cy="369332"/>
          </a:xfrm>
          <a:prstGeom prst="rect">
            <a:avLst/>
          </a:prstGeom>
          <a:noFill/>
        </p:spPr>
        <p:txBody>
          <a:bodyPr wrap="square" rtlCol="0">
            <a:spAutoFit/>
          </a:bodyPr>
          <a:lstStyle/>
          <a:p>
            <a:r>
              <a:rPr lang="en-GB" b="1" dirty="0" smtClean="0"/>
              <a:t>Row 2 – I6</a:t>
            </a:r>
            <a:endParaRPr lang="en-GB" b="1" dirty="0"/>
          </a:p>
        </p:txBody>
      </p:sp>
      <p:sp>
        <p:nvSpPr>
          <p:cNvPr id="9" name="Rectangle 8"/>
          <p:cNvSpPr/>
          <p:nvPr/>
        </p:nvSpPr>
        <p:spPr>
          <a:xfrm>
            <a:off x="4860032" y="4929605"/>
            <a:ext cx="3312368" cy="875659"/>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43608" y="4929605"/>
            <a:ext cx="3636404" cy="87565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724128" y="5805264"/>
            <a:ext cx="1368152" cy="369332"/>
          </a:xfrm>
          <a:prstGeom prst="rect">
            <a:avLst/>
          </a:prstGeom>
          <a:noFill/>
        </p:spPr>
        <p:txBody>
          <a:bodyPr wrap="square" rtlCol="0">
            <a:spAutoFit/>
          </a:bodyPr>
          <a:lstStyle/>
          <a:p>
            <a:r>
              <a:rPr lang="en-GB" b="1" dirty="0" smtClean="0"/>
              <a:t>Row 3 - IO</a:t>
            </a:r>
            <a:endParaRPr lang="en-GB" b="1" dirty="0"/>
          </a:p>
        </p:txBody>
      </p:sp>
    </p:spTree>
    <p:extLst>
      <p:ext uri="{BB962C8B-B14F-4D97-AF65-F5344CB8AC3E}">
        <p14:creationId xmlns:p14="http://schemas.microsoft.com/office/powerpoint/2010/main" val="159243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GB" dirty="0"/>
          </a:p>
        </p:txBody>
      </p:sp>
      <p:sp>
        <p:nvSpPr>
          <p:cNvPr id="3" name="Content Placeholder 2"/>
          <p:cNvSpPr>
            <a:spLocks noGrp="1"/>
          </p:cNvSpPr>
          <p:nvPr>
            <p:ph idx="1"/>
          </p:nvPr>
        </p:nvSpPr>
        <p:spPr>
          <a:xfrm>
            <a:off x="874204" y="1700808"/>
            <a:ext cx="7467600" cy="3951337"/>
          </a:xfrm>
        </p:spPr>
        <p:txBody>
          <a:bodyPr/>
          <a:lstStyle/>
          <a:p>
            <a:r>
              <a:rPr lang="en-GB" dirty="0" smtClean="0"/>
              <a:t>You have been given information on the first 3 rows.</a:t>
            </a:r>
          </a:p>
          <a:p>
            <a:r>
              <a:rPr lang="en-GB" dirty="0" smtClean="0"/>
              <a:t>Using your own copy of the score, use coloured pens to annotate your score, identifying the different rows being used.</a:t>
            </a:r>
          </a:p>
          <a:p>
            <a:r>
              <a:rPr lang="en-GB" dirty="0" smtClean="0"/>
              <a:t>Look at dynamics, articulation, tempo markings etc.</a:t>
            </a:r>
          </a:p>
          <a:p>
            <a:r>
              <a:rPr lang="en-GB" dirty="0" smtClean="0"/>
              <a:t>Here is a graph illustrating the first five bars: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653136"/>
            <a:ext cx="7272808" cy="1520790"/>
          </a:xfrm>
          <a:prstGeom prst="rect">
            <a:avLst/>
          </a:prstGeom>
        </p:spPr>
      </p:pic>
    </p:spTree>
    <p:extLst>
      <p:ext uri="{BB962C8B-B14F-4D97-AF65-F5344CB8AC3E}">
        <p14:creationId xmlns:p14="http://schemas.microsoft.com/office/powerpoint/2010/main" val="770845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of a score</a:t>
            </a:r>
            <a:endParaRPr lang="en-GB" dirty="0"/>
          </a:p>
        </p:txBody>
      </p:sp>
      <p:sp>
        <p:nvSpPr>
          <p:cNvPr id="3" name="Content Placeholder 2"/>
          <p:cNvSpPr>
            <a:spLocks noGrp="1"/>
          </p:cNvSpPr>
          <p:nvPr>
            <p:ph idx="1"/>
          </p:nvPr>
        </p:nvSpPr>
        <p:spPr/>
        <p:txBody>
          <a:bodyPr/>
          <a:lstStyle/>
          <a:p>
            <a:r>
              <a:rPr lang="en-GB" dirty="0" smtClean="0"/>
              <a:t>You are now going to analyse a short piece of music by </a:t>
            </a:r>
            <a:r>
              <a:rPr lang="en-GB" dirty="0" err="1" smtClean="0"/>
              <a:t>Witold</a:t>
            </a:r>
            <a:r>
              <a:rPr lang="en-GB" dirty="0" smtClean="0"/>
              <a:t> </a:t>
            </a:r>
            <a:r>
              <a:rPr lang="en-GB" dirty="0" err="1" smtClean="0"/>
              <a:t>Lutoslawski</a:t>
            </a:r>
            <a:r>
              <a:rPr lang="en-GB" dirty="0" smtClean="0"/>
              <a:t>.</a:t>
            </a:r>
          </a:p>
          <a:p>
            <a:pPr marL="0" indent="0">
              <a:buNone/>
            </a:pPr>
            <a:endParaRPr lang="en-GB" dirty="0" smtClean="0"/>
          </a:p>
          <a:p>
            <a:r>
              <a:rPr lang="en-GB" dirty="0" smtClean="0"/>
              <a:t>Listen carefully to the recording of this piece and then answer the questions on your worksheet.</a:t>
            </a:r>
            <a:endParaRPr lang="en-GB" dirty="0"/>
          </a:p>
        </p:txBody>
      </p:sp>
    </p:spTree>
    <p:extLst>
      <p:ext uri="{BB962C8B-B14F-4D97-AF65-F5344CB8AC3E}">
        <p14:creationId xmlns:p14="http://schemas.microsoft.com/office/powerpoint/2010/main" val="676777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41440" cy="1442674"/>
          </a:xfrm>
        </p:spPr>
        <p:txBody>
          <a:bodyPr/>
          <a:lstStyle/>
          <a:p>
            <a:r>
              <a:rPr lang="en-GB" dirty="0" err="1"/>
              <a:t>Muzyka</a:t>
            </a:r>
            <a:r>
              <a:rPr lang="en-GB" dirty="0"/>
              <a:t> </a:t>
            </a:r>
            <a:r>
              <a:rPr lang="en-GB" dirty="0" err="1"/>
              <a:t>Zalobna</a:t>
            </a:r>
            <a:r>
              <a:rPr lang="en-GB" dirty="0"/>
              <a:t> (Funeral Music) by </a:t>
            </a:r>
            <a:r>
              <a:rPr lang="en-GB" dirty="0" err="1"/>
              <a:t>Witold</a:t>
            </a:r>
            <a:r>
              <a:rPr lang="en-GB" dirty="0"/>
              <a:t> </a:t>
            </a:r>
            <a:r>
              <a:rPr lang="en-GB" dirty="0" err="1"/>
              <a:t>Lutoslawski</a:t>
            </a:r>
            <a:endParaRPr lang="en-GB" b="1"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0" y="1988715"/>
            <a:ext cx="8934236" cy="384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724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Expressionism</a:t>
            </a:r>
            <a:endParaRPr lang="en-GB" dirty="0"/>
          </a:p>
        </p:txBody>
      </p:sp>
      <p:sp>
        <p:nvSpPr>
          <p:cNvPr id="3" name="Content Placeholder 2"/>
          <p:cNvSpPr>
            <a:spLocks noGrp="1"/>
          </p:cNvSpPr>
          <p:nvPr>
            <p:ph idx="1"/>
          </p:nvPr>
        </p:nvSpPr>
        <p:spPr>
          <a:xfrm>
            <a:off x="838200" y="1628800"/>
            <a:ext cx="7467600" cy="3951337"/>
          </a:xfrm>
        </p:spPr>
        <p:txBody>
          <a:bodyPr>
            <a:normAutofit/>
          </a:bodyPr>
          <a:lstStyle/>
          <a:p>
            <a:r>
              <a:rPr lang="en-GB" dirty="0"/>
              <a:t>His music became increasingly </a:t>
            </a:r>
            <a:r>
              <a:rPr lang="en-GB" b="1" dirty="0"/>
              <a:t>dissonant</a:t>
            </a:r>
            <a:r>
              <a:rPr lang="en-GB" dirty="0"/>
              <a:t> and chromatic in the style of </a:t>
            </a:r>
            <a:r>
              <a:rPr lang="en-GB" b="1" dirty="0"/>
              <a:t>Expressionism</a:t>
            </a:r>
            <a:r>
              <a:rPr lang="en-GB" dirty="0" smtClean="0"/>
              <a:t>.</a:t>
            </a:r>
          </a:p>
          <a:p>
            <a:r>
              <a:rPr lang="en-GB" b="1" dirty="0" smtClean="0"/>
              <a:t>Expressionism</a:t>
            </a:r>
            <a:r>
              <a:rPr lang="en-GB" dirty="0" smtClean="0"/>
              <a:t> – for the composer, the expression of emotion and state of mind was of complete importance over any form or structure in the music.</a:t>
            </a:r>
          </a:p>
          <a:p>
            <a:r>
              <a:rPr lang="en-GB" dirty="0" smtClean="0"/>
              <a:t>It was also a term that was applied to the visual arts, to the work of painters such as Kandinsky, Klee and Munch (The Scream – possibly the most well-known expressionist painting, with an obvious link to Schoenberg’s </a:t>
            </a:r>
            <a:r>
              <a:rPr lang="en-GB" i="1" dirty="0" err="1" smtClean="0"/>
              <a:t>Erwartung</a:t>
            </a:r>
            <a:r>
              <a:rPr lang="en-GB" i="1" dirty="0" smtClean="0"/>
              <a:t>.</a:t>
            </a:r>
            <a:r>
              <a:rPr lang="en-GB" dirty="0" smtClean="0"/>
              <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188640"/>
            <a:ext cx="1348423" cy="17926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818721"/>
            <a:ext cx="1276359" cy="1608212"/>
          </a:xfrm>
          <a:prstGeom prst="rect">
            <a:avLst/>
          </a:prstGeom>
        </p:spPr>
      </p:pic>
      <p:sp>
        <p:nvSpPr>
          <p:cNvPr id="6" name="TextBox 5"/>
          <p:cNvSpPr txBox="1"/>
          <p:nvPr/>
        </p:nvSpPr>
        <p:spPr>
          <a:xfrm>
            <a:off x="2339752" y="5733256"/>
            <a:ext cx="4536504" cy="369332"/>
          </a:xfrm>
          <a:prstGeom prst="rect">
            <a:avLst/>
          </a:prstGeom>
          <a:noFill/>
        </p:spPr>
        <p:txBody>
          <a:bodyPr wrap="square" rtlCol="0">
            <a:spAutoFit/>
          </a:bodyPr>
          <a:lstStyle/>
          <a:p>
            <a:r>
              <a:rPr lang="en-GB" dirty="0" smtClean="0">
                <a:hlinkClick r:id="rId4"/>
              </a:rPr>
              <a:t>Excerpt from Schoenberg’s ‘</a:t>
            </a:r>
            <a:r>
              <a:rPr lang="en-GB" i="1" dirty="0" err="1" smtClean="0">
                <a:hlinkClick r:id="rId4"/>
              </a:rPr>
              <a:t>Erwartung</a:t>
            </a:r>
            <a:r>
              <a:rPr lang="en-GB" i="1" dirty="0" smtClean="0">
                <a:hlinkClick r:id="rId4"/>
              </a:rPr>
              <a:t>’</a:t>
            </a:r>
            <a:endParaRPr lang="en-GB" dirty="0"/>
          </a:p>
        </p:txBody>
      </p:sp>
    </p:spTree>
    <p:extLst>
      <p:ext uri="{BB962C8B-B14F-4D97-AF65-F5344CB8AC3E}">
        <p14:creationId xmlns:p14="http://schemas.microsoft.com/office/powerpoint/2010/main" val="122116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Muzyka</a:t>
            </a:r>
            <a:r>
              <a:rPr lang="en-GB" dirty="0"/>
              <a:t> </a:t>
            </a:r>
            <a:r>
              <a:rPr lang="en-GB" dirty="0" err="1"/>
              <a:t>Zalobna</a:t>
            </a:r>
            <a:r>
              <a:rPr lang="en-GB" dirty="0"/>
              <a:t> (Funeral Music) by </a:t>
            </a:r>
            <a:r>
              <a:rPr lang="en-GB" dirty="0" err="1"/>
              <a:t>Witold</a:t>
            </a:r>
            <a:r>
              <a:rPr lang="en-GB" dirty="0"/>
              <a:t> </a:t>
            </a:r>
            <a:r>
              <a:rPr lang="en-GB" dirty="0" err="1"/>
              <a:t>Lutoslawski</a:t>
            </a:r>
            <a:endParaRPr lang="en-GB" dirty="0"/>
          </a:p>
        </p:txBody>
      </p:sp>
      <p:sp>
        <p:nvSpPr>
          <p:cNvPr id="3" name="Content Placeholder 2"/>
          <p:cNvSpPr>
            <a:spLocks noGrp="1"/>
          </p:cNvSpPr>
          <p:nvPr>
            <p:ph idx="1"/>
          </p:nvPr>
        </p:nvSpPr>
        <p:spPr>
          <a:xfrm>
            <a:off x="838200" y="2038388"/>
            <a:ext cx="7467600" cy="4414948"/>
          </a:xfrm>
        </p:spPr>
        <p:txBody>
          <a:bodyPr>
            <a:normAutofit fontScale="70000" lnSpcReduction="20000"/>
          </a:bodyPr>
          <a:lstStyle/>
          <a:p>
            <a:pPr lvl="0"/>
            <a:r>
              <a:rPr lang="en-GB" dirty="0"/>
              <a:t>In bar 1, only the first cello 1 note is given.  </a:t>
            </a:r>
            <a:r>
              <a:rPr lang="en-GB" b="1" dirty="0"/>
              <a:t>On the score</a:t>
            </a:r>
            <a:r>
              <a:rPr lang="en-GB" dirty="0"/>
              <a:t>, complete this bar, giving both the correct rhythm and pitches.</a:t>
            </a:r>
          </a:p>
          <a:p>
            <a:pPr marL="0" indent="0">
              <a:buNone/>
            </a:pPr>
            <a:endParaRPr lang="en-GB" dirty="0"/>
          </a:p>
          <a:p>
            <a:pPr lvl="0"/>
            <a:r>
              <a:rPr lang="en-GB" dirty="0"/>
              <a:t>There are two important intervals used to construct the horizontal lines of this piece.  What are those intervals?</a:t>
            </a:r>
          </a:p>
          <a:p>
            <a:pPr marL="0" indent="0">
              <a:buNone/>
            </a:pPr>
            <a:endParaRPr lang="en-GB" dirty="0"/>
          </a:p>
          <a:p>
            <a:pPr lvl="0"/>
            <a:r>
              <a:rPr lang="en-GB" dirty="0"/>
              <a:t>Describe the intervals formed by the notes played by the two cellos at points ‘w’, ‘x’, ‘y’ and ‘z’ on the score</a:t>
            </a:r>
            <a:r>
              <a:rPr lang="en-GB" dirty="0" smtClean="0"/>
              <a:t>.</a:t>
            </a:r>
            <a:endParaRPr lang="en-GB" dirty="0"/>
          </a:p>
          <a:p>
            <a:pPr marL="0" indent="0">
              <a:buNone/>
            </a:pPr>
            <a:r>
              <a:rPr lang="en-GB" dirty="0"/>
              <a:t> </a:t>
            </a:r>
          </a:p>
          <a:p>
            <a:pPr lvl="0"/>
            <a:r>
              <a:rPr lang="en-GB" dirty="0"/>
              <a:t>Which type of scale is used to construct this music</a:t>
            </a:r>
            <a:r>
              <a:rPr lang="en-GB" dirty="0" smtClean="0"/>
              <a:t>?</a:t>
            </a:r>
            <a:endParaRPr lang="en-GB" dirty="0"/>
          </a:p>
          <a:p>
            <a:pPr marL="0" indent="0">
              <a:buNone/>
            </a:pPr>
            <a:r>
              <a:rPr lang="en-GB" dirty="0" smtClean="0"/>
              <a:t>		Pentatonic</a:t>
            </a:r>
            <a:r>
              <a:rPr lang="en-GB" dirty="0"/>
              <a:t>		Modal	Minor	</a:t>
            </a:r>
            <a:r>
              <a:rPr lang="en-GB" dirty="0" smtClean="0"/>
              <a:t>Whole </a:t>
            </a:r>
            <a:r>
              <a:rPr lang="en-GB" dirty="0"/>
              <a:t>Tone	</a:t>
            </a:r>
            <a:r>
              <a:rPr lang="en-GB" dirty="0" smtClean="0"/>
              <a:t>Twelve </a:t>
            </a:r>
            <a:r>
              <a:rPr lang="en-GB" dirty="0"/>
              <a:t>tone</a:t>
            </a:r>
          </a:p>
          <a:p>
            <a:pPr marL="0" indent="0">
              <a:buNone/>
            </a:pPr>
            <a:endParaRPr lang="en-GB" dirty="0"/>
          </a:p>
          <a:p>
            <a:pPr lvl="0"/>
            <a:r>
              <a:rPr lang="en-GB" dirty="0"/>
              <a:t>How is the texture of this music constructed?  Use your answer to question 3 to help you, together with any other appropriate technical terms or devices.</a:t>
            </a:r>
          </a:p>
          <a:p>
            <a:pPr marL="0" indent="0">
              <a:buNone/>
            </a:pPr>
            <a:endParaRPr lang="en-GB" dirty="0"/>
          </a:p>
          <a:p>
            <a:pPr lvl="0"/>
            <a:r>
              <a:rPr lang="en-GB" dirty="0"/>
              <a:t>In which twentieth century compositional style is this piece composed?</a:t>
            </a:r>
          </a:p>
          <a:p>
            <a:endParaRPr lang="en-GB" dirty="0"/>
          </a:p>
        </p:txBody>
      </p:sp>
    </p:spTree>
    <p:extLst>
      <p:ext uri="{BB962C8B-B14F-4D97-AF65-F5344CB8AC3E}">
        <p14:creationId xmlns:p14="http://schemas.microsoft.com/office/powerpoint/2010/main" val="3582322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Muzyka</a:t>
            </a:r>
            <a:r>
              <a:rPr lang="en-GB" dirty="0"/>
              <a:t> </a:t>
            </a:r>
            <a:r>
              <a:rPr lang="en-GB" dirty="0" err="1"/>
              <a:t>Zalobna</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700808"/>
            <a:ext cx="5760639" cy="4808881"/>
          </a:xfrm>
        </p:spPr>
      </p:pic>
    </p:spTree>
    <p:extLst>
      <p:ext uri="{BB962C8B-B14F-4D97-AF65-F5344CB8AC3E}">
        <p14:creationId xmlns:p14="http://schemas.microsoft.com/office/powerpoint/2010/main" val="4246846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think?</a:t>
            </a:r>
            <a:endParaRPr lang="en-GB" dirty="0"/>
          </a:p>
        </p:txBody>
      </p:sp>
      <p:sp>
        <p:nvSpPr>
          <p:cNvPr id="3" name="Content Placeholder 2"/>
          <p:cNvSpPr>
            <a:spLocks noGrp="1"/>
          </p:cNvSpPr>
          <p:nvPr>
            <p:ph idx="1"/>
          </p:nvPr>
        </p:nvSpPr>
        <p:spPr/>
        <p:txBody>
          <a:bodyPr/>
          <a:lstStyle/>
          <a:p>
            <a:pPr>
              <a:buFont typeface="Wingdings" charset="2"/>
              <a:buBlip>
                <a:blip r:embed="rId2"/>
              </a:buBlip>
            </a:pPr>
            <a:r>
              <a:rPr lang="en-US" dirty="0">
                <a:latin typeface="Skia" charset="0"/>
              </a:rPr>
              <a:t>Is serialism music</a:t>
            </a:r>
            <a:r>
              <a:rPr lang="en-US" dirty="0" smtClean="0">
                <a:latin typeface="Skia" charset="0"/>
              </a:rPr>
              <a:t>?</a:t>
            </a:r>
          </a:p>
          <a:p>
            <a:pPr marL="0" indent="0">
              <a:buNone/>
            </a:pPr>
            <a:endParaRPr lang="en-US" dirty="0">
              <a:latin typeface="Skia" charset="0"/>
            </a:endParaRPr>
          </a:p>
          <a:p>
            <a:pPr>
              <a:buFont typeface="Wingdings" charset="2"/>
              <a:buBlip>
                <a:blip r:embed="rId2"/>
              </a:buBlip>
            </a:pPr>
            <a:r>
              <a:rPr lang="en-US" dirty="0">
                <a:latin typeface="Skia" charset="0"/>
              </a:rPr>
              <a:t>Is there </a:t>
            </a:r>
            <a:r>
              <a:rPr lang="en-US" b="1" i="1" dirty="0">
                <a:latin typeface="Skia" charset="0"/>
              </a:rPr>
              <a:t>any</a:t>
            </a:r>
            <a:r>
              <a:rPr lang="en-US" dirty="0">
                <a:latin typeface="Skia" charset="0"/>
              </a:rPr>
              <a:t> creativity involved in composing a 12 tone row?</a:t>
            </a:r>
          </a:p>
          <a:p>
            <a:endParaRPr lang="en-GB" dirty="0"/>
          </a:p>
        </p:txBody>
      </p:sp>
    </p:spTree>
    <p:extLst>
      <p:ext uri="{BB962C8B-B14F-4D97-AF65-F5344CB8AC3E}">
        <p14:creationId xmlns:p14="http://schemas.microsoft.com/office/powerpoint/2010/main" val="2594167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concepts can you use</a:t>
            </a:r>
            <a:r>
              <a:rPr lang="en-GB" dirty="0" smtClean="0"/>
              <a:t>?</a:t>
            </a:r>
            <a:endParaRPr lang="en-GB" dirty="0"/>
          </a:p>
        </p:txBody>
      </p:sp>
      <p:sp>
        <p:nvSpPr>
          <p:cNvPr id="3" name="Content Placeholder 2"/>
          <p:cNvSpPr>
            <a:spLocks noGrp="1"/>
          </p:cNvSpPr>
          <p:nvPr>
            <p:ph idx="1"/>
          </p:nvPr>
        </p:nvSpPr>
        <p:spPr/>
        <p:txBody>
          <a:bodyPr/>
          <a:lstStyle/>
          <a:p>
            <a:r>
              <a:rPr lang="en-GB" dirty="0"/>
              <a:t>Think back over the two pieces of music you have analysed.  </a:t>
            </a:r>
            <a:endParaRPr lang="en-GB" dirty="0" smtClean="0"/>
          </a:p>
          <a:p>
            <a:r>
              <a:rPr lang="en-GB" dirty="0" smtClean="0"/>
              <a:t>Which </a:t>
            </a:r>
            <a:r>
              <a:rPr lang="en-GB" dirty="0"/>
              <a:t>concepts would you like to use in your composition? </a:t>
            </a:r>
            <a:endParaRPr lang="en-GB" dirty="0" smtClean="0"/>
          </a:p>
          <a:p>
            <a:r>
              <a:rPr lang="en-GB" dirty="0" smtClean="0"/>
              <a:t>Are </a:t>
            </a:r>
            <a:r>
              <a:rPr lang="en-GB" dirty="0"/>
              <a:t>there any more concepts not mentioned so far that you would also like to include?</a:t>
            </a:r>
          </a:p>
          <a:p>
            <a:r>
              <a:rPr lang="en-GB" dirty="0"/>
              <a:t>Take a note of your ideas at this stage.</a:t>
            </a:r>
          </a:p>
        </p:txBody>
      </p:sp>
    </p:spTree>
    <p:extLst>
      <p:ext uri="{BB962C8B-B14F-4D97-AF65-F5344CB8AC3E}">
        <p14:creationId xmlns:p14="http://schemas.microsoft.com/office/powerpoint/2010/main" val="109235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concepts can you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6119984"/>
              </p:ext>
            </p:extLst>
          </p:nvPr>
        </p:nvGraphicFramePr>
        <p:xfrm>
          <a:off x="1979712" y="1772816"/>
          <a:ext cx="5244465" cy="4597232"/>
        </p:xfrm>
        <a:graphic>
          <a:graphicData uri="http://schemas.openxmlformats.org/drawingml/2006/table">
            <a:tbl>
              <a:tblPr>
                <a:tableStyleId>{5C22544A-7EE6-4342-B048-85BDC9FD1C3A}</a:tableStyleId>
              </a:tblPr>
              <a:tblGrid>
                <a:gridCol w="2610485"/>
                <a:gridCol w="2633980"/>
              </a:tblGrid>
              <a:tr h="2914990">
                <a:tc>
                  <a:txBody>
                    <a:bodyPr/>
                    <a:lstStyle/>
                    <a:p>
                      <a:pPr>
                        <a:lnSpc>
                          <a:spcPct val="115000"/>
                        </a:lnSpc>
                        <a:spcAft>
                          <a:spcPts val="1000"/>
                        </a:spcAft>
                      </a:pPr>
                      <a:r>
                        <a:rPr lang="en-GB" sz="1400">
                          <a:effectLst/>
                        </a:rPr>
                        <a:t>Concepts from pieces we listened to:</a:t>
                      </a:r>
                      <a:endParaRPr lang="en-GB" sz="1100">
                        <a:effectLst/>
                      </a:endParaRPr>
                    </a:p>
                    <a:p>
                      <a:pPr>
                        <a:lnSpc>
                          <a:spcPct val="115000"/>
                        </a:lnSpc>
                        <a:spcAft>
                          <a:spcPts val="1000"/>
                        </a:spcAft>
                      </a:pPr>
                      <a:r>
                        <a:rPr lang="en-GB" sz="1400">
                          <a:effectLst/>
                        </a:rPr>
                        <a:t> </a:t>
                      </a:r>
                      <a:endParaRPr lang="en-GB" sz="1100">
                        <a:effectLst/>
                      </a:endParaRPr>
                    </a:p>
                    <a:p>
                      <a:pPr>
                        <a:lnSpc>
                          <a:spcPct val="115000"/>
                        </a:lnSpc>
                        <a:spcAft>
                          <a:spcPts val="1000"/>
                        </a:spcAft>
                      </a:pPr>
                      <a:r>
                        <a:rPr lang="en-GB" sz="1400">
                          <a:effectLst/>
                        </a:rPr>
                        <a:t> </a:t>
                      </a:r>
                      <a:endParaRPr lang="en-GB" sz="1100">
                        <a:effectLst/>
                      </a:endParaRPr>
                    </a:p>
                    <a:p>
                      <a:pPr>
                        <a:lnSpc>
                          <a:spcPct val="115000"/>
                        </a:lnSpc>
                        <a:spcAft>
                          <a:spcPts val="1000"/>
                        </a:spcAft>
                      </a:pPr>
                      <a:r>
                        <a:rPr lang="en-GB" sz="1400">
                          <a:effectLst/>
                        </a:rPr>
                        <a:t> </a:t>
                      </a:r>
                      <a:endParaRPr lang="en-GB" sz="1100">
                        <a:effectLst/>
                      </a:endParaRPr>
                    </a:p>
                    <a:p>
                      <a:pPr>
                        <a:lnSpc>
                          <a:spcPct val="115000"/>
                        </a:lnSpc>
                        <a:spcAft>
                          <a:spcPts val="1000"/>
                        </a:spcAft>
                      </a:pPr>
                      <a:r>
                        <a:rPr lang="en-GB" sz="1400">
                          <a:effectLst/>
                        </a:rPr>
                        <a:t> </a:t>
                      </a:r>
                      <a:endParaRPr lang="en-GB" sz="1100">
                        <a:effectLst/>
                      </a:endParaRPr>
                    </a:p>
                    <a:p>
                      <a:pPr>
                        <a:lnSpc>
                          <a:spcPct val="115000"/>
                        </a:lnSpc>
                        <a:spcAft>
                          <a:spcPts val="1000"/>
                        </a:spcAft>
                      </a:pPr>
                      <a:r>
                        <a:rPr lang="en-GB" sz="1400">
                          <a:effectLst/>
                        </a:rPr>
                        <a:t> </a:t>
                      </a:r>
                      <a:endParaRPr lang="en-GB" sz="1100">
                        <a:effectLst/>
                      </a:endParaRPr>
                    </a:p>
                    <a:p>
                      <a:pPr>
                        <a:lnSpc>
                          <a:spcPct val="115000"/>
                        </a:lnSpc>
                        <a:spcAft>
                          <a:spcPts val="1000"/>
                        </a:spcAft>
                      </a:pPr>
                      <a:r>
                        <a:rPr lang="en-GB" sz="1400">
                          <a:effectLst/>
                        </a:rPr>
                        <a:t> </a:t>
                      </a:r>
                      <a:endParaRPr lang="en-GB" sz="1100">
                        <a:effectLst/>
                        <a:latin typeface="Calibri"/>
                        <a:ea typeface="Calibri"/>
                        <a:cs typeface="Arial"/>
                      </a:endParaRPr>
                    </a:p>
                  </a:txBody>
                  <a:tcPr marL="68580" marR="68580" marT="0" marB="0"/>
                </a:tc>
                <a:tc>
                  <a:txBody>
                    <a:bodyPr/>
                    <a:lstStyle/>
                    <a:p>
                      <a:pPr>
                        <a:lnSpc>
                          <a:spcPct val="115000"/>
                        </a:lnSpc>
                        <a:spcAft>
                          <a:spcPts val="1000"/>
                        </a:spcAft>
                      </a:pPr>
                      <a:r>
                        <a:rPr lang="en-GB" sz="1400">
                          <a:effectLst/>
                        </a:rPr>
                        <a:t>Other concepts I would like to use:</a:t>
                      </a:r>
                      <a:endParaRPr lang="en-GB" sz="1100">
                        <a:effectLst/>
                        <a:latin typeface="Calibri"/>
                        <a:ea typeface="Calibri"/>
                        <a:cs typeface="Arial"/>
                      </a:endParaRPr>
                    </a:p>
                  </a:txBody>
                  <a:tcPr marL="68580" marR="68580" marT="0" marB="0"/>
                </a:tc>
              </a:tr>
              <a:tr h="1189466">
                <a:tc gridSpan="2">
                  <a:txBody>
                    <a:bodyPr/>
                    <a:lstStyle/>
                    <a:p>
                      <a:pPr>
                        <a:lnSpc>
                          <a:spcPct val="115000"/>
                        </a:lnSpc>
                        <a:spcAft>
                          <a:spcPts val="1000"/>
                        </a:spcAft>
                      </a:pPr>
                      <a:r>
                        <a:rPr lang="en-GB" sz="1400" dirty="0">
                          <a:effectLst/>
                        </a:rPr>
                        <a:t>Any other ideas (</a:t>
                      </a:r>
                      <a:r>
                        <a:rPr lang="en-GB" sz="1400" dirty="0" smtClean="0">
                          <a:effectLst/>
                        </a:rPr>
                        <a:t>instrumentation</a:t>
                      </a:r>
                      <a:r>
                        <a:rPr lang="en-GB" sz="1400" dirty="0">
                          <a:effectLst/>
                        </a:rPr>
                        <a:t>, rhythms, harmony):</a:t>
                      </a:r>
                      <a:endParaRPr lang="en-GB" sz="1100" dirty="0">
                        <a:effectLst/>
                      </a:endParaRPr>
                    </a:p>
                    <a:p>
                      <a:pPr>
                        <a:lnSpc>
                          <a:spcPct val="115000"/>
                        </a:lnSpc>
                        <a:spcAft>
                          <a:spcPts val="1000"/>
                        </a:spcAft>
                      </a:pPr>
                      <a:r>
                        <a:rPr lang="en-GB" sz="1400" dirty="0">
                          <a:effectLst/>
                        </a:rPr>
                        <a:t> </a:t>
                      </a:r>
                      <a:endParaRPr lang="en-GB" sz="1100" dirty="0">
                        <a:effectLst/>
                      </a:endParaRPr>
                    </a:p>
                    <a:p>
                      <a:pPr>
                        <a:lnSpc>
                          <a:spcPct val="115000"/>
                        </a:lnSpc>
                        <a:spcAft>
                          <a:spcPts val="1000"/>
                        </a:spcAft>
                      </a:pPr>
                      <a:r>
                        <a:rPr lang="en-GB" sz="1400" dirty="0">
                          <a:effectLst/>
                        </a:rPr>
                        <a:t> </a:t>
                      </a:r>
                      <a:endParaRPr lang="en-GB" sz="1400" dirty="0" smtClean="0">
                        <a:effectLst/>
                      </a:endParaRPr>
                    </a:p>
                    <a:p>
                      <a:pPr>
                        <a:lnSpc>
                          <a:spcPct val="115000"/>
                        </a:lnSpc>
                        <a:spcAft>
                          <a:spcPts val="1000"/>
                        </a:spcAft>
                      </a:pPr>
                      <a:endParaRPr lang="en-GB" sz="1400" dirty="0" smtClean="0">
                        <a:effectLst/>
                        <a:latin typeface="Calibri"/>
                        <a:ea typeface="Calibri"/>
                        <a:cs typeface="Arial"/>
                      </a:endParaRPr>
                    </a:p>
                    <a:p>
                      <a:pPr>
                        <a:lnSpc>
                          <a:spcPct val="115000"/>
                        </a:lnSpc>
                        <a:spcAft>
                          <a:spcPts val="1000"/>
                        </a:spcAft>
                      </a:pPr>
                      <a:endParaRPr lang="en-GB" sz="1100" dirty="0">
                        <a:effectLst/>
                        <a:latin typeface="Calibri"/>
                        <a:ea typeface="Calibri"/>
                        <a:cs typeface="Arial"/>
                      </a:endParaRPr>
                    </a:p>
                  </a:txBody>
                  <a:tcPr marL="68580" marR="68580" marT="0" marB="0"/>
                </a:tc>
                <a:tc hMerge="1">
                  <a:txBody>
                    <a:bodyPr/>
                    <a:lstStyle/>
                    <a:p>
                      <a:endParaRPr lang="en-GB"/>
                    </a:p>
                  </a:txBody>
                  <a:tcPr/>
                </a:tc>
              </a:tr>
            </a:tbl>
          </a:graphicData>
        </a:graphic>
      </p:graphicFrame>
    </p:spTree>
    <p:extLst>
      <p:ext uri="{BB962C8B-B14F-4D97-AF65-F5344CB8AC3E}">
        <p14:creationId xmlns:p14="http://schemas.microsoft.com/office/powerpoint/2010/main" val="1807519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p:txBody>
          <a:bodyPr/>
          <a:lstStyle/>
          <a:p>
            <a:r>
              <a:rPr lang="en-GB" dirty="0"/>
              <a:t>Reflect on what you have learned so far.  You should cover:</a:t>
            </a:r>
          </a:p>
          <a:p>
            <a:pPr lvl="2"/>
            <a:r>
              <a:rPr lang="en-GB" dirty="0"/>
              <a:t>What you have done successfully </a:t>
            </a:r>
            <a:endParaRPr lang="en-GB" dirty="0" smtClean="0"/>
          </a:p>
          <a:p>
            <a:pPr marL="640080" lvl="2" indent="0">
              <a:buNone/>
            </a:pPr>
            <a:endParaRPr lang="en-GB" dirty="0"/>
          </a:p>
          <a:p>
            <a:pPr lvl="2"/>
            <a:r>
              <a:rPr lang="en-GB" dirty="0"/>
              <a:t>Anything that you are unsure of </a:t>
            </a:r>
            <a:endParaRPr lang="en-GB" dirty="0" smtClean="0"/>
          </a:p>
          <a:p>
            <a:pPr lvl="2"/>
            <a:endParaRPr lang="en-GB" dirty="0"/>
          </a:p>
          <a:p>
            <a:pPr lvl="2"/>
            <a:r>
              <a:rPr lang="en-GB" dirty="0" smtClean="0"/>
              <a:t>What </a:t>
            </a:r>
            <a:r>
              <a:rPr lang="en-GB" dirty="0"/>
              <a:t>you plan to do </a:t>
            </a:r>
            <a:r>
              <a:rPr lang="en-GB" dirty="0" smtClean="0"/>
              <a:t>next</a:t>
            </a:r>
          </a:p>
          <a:p>
            <a:pPr lvl="2"/>
            <a:endParaRPr lang="en-GB" dirty="0"/>
          </a:p>
          <a:p>
            <a:pPr lvl="2"/>
            <a:r>
              <a:rPr lang="en-GB" dirty="0" smtClean="0"/>
              <a:t>How </a:t>
            </a:r>
            <a:r>
              <a:rPr lang="en-GB" dirty="0"/>
              <a:t>you will use what you have learned to write your own composition</a:t>
            </a:r>
          </a:p>
          <a:p>
            <a:endParaRPr lang="en-GB" dirty="0"/>
          </a:p>
        </p:txBody>
      </p:sp>
    </p:spTree>
    <p:extLst>
      <p:ext uri="{BB962C8B-B14F-4D97-AF65-F5344CB8AC3E}">
        <p14:creationId xmlns:p14="http://schemas.microsoft.com/office/powerpoint/2010/main" val="1166425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Constructing your Tone Row</a:t>
            </a:r>
            <a:endParaRPr lang="en-GB" dirty="0"/>
          </a:p>
        </p:txBody>
      </p:sp>
      <p:sp>
        <p:nvSpPr>
          <p:cNvPr id="3" name="Content Placeholder 2"/>
          <p:cNvSpPr>
            <a:spLocks noGrp="1"/>
          </p:cNvSpPr>
          <p:nvPr>
            <p:ph idx="1"/>
          </p:nvPr>
        </p:nvSpPr>
        <p:spPr>
          <a:xfrm>
            <a:off x="838200" y="1771788"/>
            <a:ext cx="7467600" cy="3951337"/>
          </a:xfrm>
        </p:spPr>
        <p:txBody>
          <a:bodyPr/>
          <a:lstStyle/>
          <a:p>
            <a:r>
              <a:rPr lang="en-GB" dirty="0" smtClean="0"/>
              <a:t>Before constructing your tone row, consider the character of serial music you want to write.</a:t>
            </a:r>
          </a:p>
          <a:p>
            <a:r>
              <a:rPr lang="en-GB" dirty="0" smtClean="0"/>
              <a:t>A tone row can be constructed with a tonal basis through planning the order of the notes to fall into groups of tonality based harmonies.</a:t>
            </a:r>
          </a:p>
          <a:p>
            <a:r>
              <a:rPr lang="en-GB" dirty="0" smtClean="0"/>
              <a:t>For example, Berg’s </a:t>
            </a:r>
            <a:r>
              <a:rPr lang="en-GB" i="1" dirty="0" smtClean="0"/>
              <a:t>Violin Concerto</a:t>
            </a:r>
            <a:r>
              <a:rPr lang="en-GB" dirty="0" smtClean="0"/>
              <a:t> is a very warm, expressive work based on a tonally conceived row as can be seen below..</a:t>
            </a:r>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259641"/>
            <a:ext cx="7483426" cy="8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3073" y="6146381"/>
            <a:ext cx="11521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75656" y="6136172"/>
            <a:ext cx="1368152" cy="369332"/>
          </a:xfrm>
          <a:prstGeom prst="rect">
            <a:avLst/>
          </a:prstGeom>
          <a:noFill/>
        </p:spPr>
        <p:txBody>
          <a:bodyPr wrap="square" rtlCol="0">
            <a:spAutoFit/>
          </a:bodyPr>
          <a:lstStyle/>
          <a:p>
            <a:r>
              <a:rPr lang="en-GB" dirty="0" smtClean="0"/>
              <a:t>     G minor</a:t>
            </a:r>
            <a:endParaRPr lang="en-GB" dirty="0"/>
          </a:p>
        </p:txBody>
      </p:sp>
      <p:sp>
        <p:nvSpPr>
          <p:cNvPr id="7" name="Rectangle 6"/>
          <p:cNvSpPr/>
          <p:nvPr/>
        </p:nvSpPr>
        <p:spPr>
          <a:xfrm>
            <a:off x="2957482" y="5184996"/>
            <a:ext cx="97210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TextBox 5"/>
          <p:cNvSpPr txBox="1"/>
          <p:nvPr/>
        </p:nvSpPr>
        <p:spPr>
          <a:xfrm>
            <a:off x="2908412" y="5259641"/>
            <a:ext cx="1332148" cy="369332"/>
          </a:xfrm>
          <a:prstGeom prst="rect">
            <a:avLst/>
          </a:prstGeom>
          <a:noFill/>
        </p:spPr>
        <p:txBody>
          <a:bodyPr wrap="square" rtlCol="0">
            <a:spAutoFit/>
          </a:bodyPr>
          <a:lstStyle/>
          <a:p>
            <a:r>
              <a:rPr lang="en-GB" dirty="0" smtClean="0"/>
              <a:t>D major</a:t>
            </a:r>
            <a:endParaRPr lang="en-GB" dirty="0"/>
          </a:p>
        </p:txBody>
      </p:sp>
      <p:sp>
        <p:nvSpPr>
          <p:cNvPr id="9" name="Rectangle 8"/>
          <p:cNvSpPr/>
          <p:nvPr/>
        </p:nvSpPr>
        <p:spPr>
          <a:xfrm>
            <a:off x="4067944" y="6021288"/>
            <a:ext cx="100811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p:cNvSpPr txBox="1"/>
          <p:nvPr/>
        </p:nvSpPr>
        <p:spPr>
          <a:xfrm>
            <a:off x="3851920" y="6021288"/>
            <a:ext cx="1224136" cy="369332"/>
          </a:xfrm>
          <a:prstGeom prst="rect">
            <a:avLst/>
          </a:prstGeom>
          <a:noFill/>
        </p:spPr>
        <p:txBody>
          <a:bodyPr wrap="square" rtlCol="0">
            <a:spAutoFit/>
          </a:bodyPr>
          <a:lstStyle/>
          <a:p>
            <a:r>
              <a:rPr lang="en-GB" dirty="0" smtClean="0"/>
              <a:t>    A Minor</a:t>
            </a:r>
            <a:endParaRPr lang="en-GB" dirty="0"/>
          </a:p>
        </p:txBody>
      </p:sp>
      <p:sp>
        <p:nvSpPr>
          <p:cNvPr id="11" name="Rectangle 10"/>
          <p:cNvSpPr/>
          <p:nvPr/>
        </p:nvSpPr>
        <p:spPr>
          <a:xfrm>
            <a:off x="4981110" y="5000330"/>
            <a:ext cx="97210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4932040" y="5074975"/>
            <a:ext cx="1332148" cy="369332"/>
          </a:xfrm>
          <a:prstGeom prst="rect">
            <a:avLst/>
          </a:prstGeom>
          <a:noFill/>
        </p:spPr>
        <p:txBody>
          <a:bodyPr wrap="square" rtlCol="0">
            <a:spAutoFit/>
          </a:bodyPr>
          <a:lstStyle/>
          <a:p>
            <a:r>
              <a:rPr lang="en-GB" dirty="0"/>
              <a:t>E</a:t>
            </a:r>
            <a:r>
              <a:rPr lang="en-GB" dirty="0" smtClean="0"/>
              <a:t> major</a:t>
            </a:r>
            <a:endParaRPr lang="en-GB" dirty="0"/>
          </a:p>
        </p:txBody>
      </p:sp>
      <p:sp>
        <p:nvSpPr>
          <p:cNvPr id="13" name="Rectangle 12"/>
          <p:cNvSpPr/>
          <p:nvPr/>
        </p:nvSpPr>
        <p:spPr>
          <a:xfrm>
            <a:off x="6061229" y="6000966"/>
            <a:ext cx="2111171" cy="369332"/>
          </a:xfrm>
          <a:prstGeom prst="rect">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TextBox 13"/>
          <p:cNvSpPr txBox="1"/>
          <p:nvPr/>
        </p:nvSpPr>
        <p:spPr>
          <a:xfrm>
            <a:off x="6012160" y="6075611"/>
            <a:ext cx="2160240" cy="369332"/>
          </a:xfrm>
          <a:prstGeom prst="rect">
            <a:avLst/>
          </a:prstGeom>
          <a:noFill/>
        </p:spPr>
        <p:txBody>
          <a:bodyPr wrap="square" rtlCol="0">
            <a:spAutoFit/>
          </a:bodyPr>
          <a:lstStyle/>
          <a:p>
            <a:r>
              <a:rPr lang="en-GB" dirty="0" smtClean="0"/>
              <a:t>Whole Tone Scale</a:t>
            </a:r>
            <a:endParaRPr lang="en-GB" dirty="0"/>
          </a:p>
        </p:txBody>
      </p:sp>
    </p:spTree>
    <p:extLst>
      <p:ext uri="{BB962C8B-B14F-4D97-AF65-F5344CB8AC3E}">
        <p14:creationId xmlns:p14="http://schemas.microsoft.com/office/powerpoint/2010/main" val="3023706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Constructing your Tone Row</a:t>
            </a:r>
          </a:p>
        </p:txBody>
      </p:sp>
      <p:sp>
        <p:nvSpPr>
          <p:cNvPr id="3" name="Content Placeholder 2"/>
          <p:cNvSpPr>
            <a:spLocks noGrp="1"/>
          </p:cNvSpPr>
          <p:nvPr>
            <p:ph idx="1"/>
          </p:nvPr>
        </p:nvSpPr>
        <p:spPr/>
        <p:txBody>
          <a:bodyPr>
            <a:normAutofit fontScale="92500" lnSpcReduction="10000"/>
          </a:bodyPr>
          <a:lstStyle/>
          <a:p>
            <a:r>
              <a:rPr lang="en-GB" dirty="0"/>
              <a:t>Berg generally used tone rows in a freer manner than </a:t>
            </a:r>
            <a:r>
              <a:rPr lang="en-GB" dirty="0" err="1"/>
              <a:t>Shoenberg</a:t>
            </a:r>
            <a:r>
              <a:rPr lang="en-GB" dirty="0"/>
              <a:t> or Webern, not always following exactly the order of the row.</a:t>
            </a:r>
          </a:p>
          <a:p>
            <a:r>
              <a:rPr lang="en-GB" dirty="0"/>
              <a:t>His music combines serial techniques with rich harmonies – made up from groupings of notes from his tonally designed row – with a lyrical quality, which makes his music attractive and immediately appealing.</a:t>
            </a:r>
          </a:p>
          <a:p>
            <a:r>
              <a:rPr lang="en-GB" dirty="0"/>
              <a:t>Whereas Berg preferred a lyrical approach to his rows, Webern’s rows and his textures are characterised by a strident, angular style.  Webern was also interested in the possibilities of symmetrical relationships within the tone row, as we shall see.</a:t>
            </a:r>
          </a:p>
          <a:p>
            <a:endParaRPr lang="en-GB" dirty="0"/>
          </a:p>
        </p:txBody>
      </p:sp>
    </p:spTree>
    <p:extLst>
      <p:ext uri="{BB962C8B-B14F-4D97-AF65-F5344CB8AC3E}">
        <p14:creationId xmlns:p14="http://schemas.microsoft.com/office/powerpoint/2010/main" val="1987296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Concerto for Nine Instruments – Tone Row</a:t>
            </a:r>
            <a:endParaRPr lang="en-GB" dirty="0"/>
          </a:p>
        </p:txBody>
      </p:sp>
      <p:sp>
        <p:nvSpPr>
          <p:cNvPr id="3" name="Content Placeholder 2"/>
          <p:cNvSpPr>
            <a:spLocks noGrp="1"/>
          </p:cNvSpPr>
          <p:nvPr>
            <p:ph idx="1"/>
          </p:nvPr>
        </p:nvSpPr>
        <p:spPr/>
        <p:txBody>
          <a:bodyPr>
            <a:normAutofit fontScale="85000" lnSpcReduction="20000"/>
          </a:bodyPr>
          <a:lstStyle/>
          <a:p>
            <a:r>
              <a:rPr lang="en-GB" dirty="0"/>
              <a:t>Here is Webern’s tone row in his </a:t>
            </a:r>
            <a:r>
              <a:rPr lang="en-GB" i="1" dirty="0"/>
              <a:t>Concerto for Nine Instruments</a:t>
            </a:r>
            <a:r>
              <a:rPr lang="en-GB" i="1" dirty="0" smtClean="0"/>
              <a:t>:</a:t>
            </a:r>
            <a:endParaRPr lang="en-GB" dirty="0" smtClean="0"/>
          </a:p>
          <a:p>
            <a:endParaRPr lang="en-GB" dirty="0"/>
          </a:p>
          <a:p>
            <a:endParaRPr lang="en-GB" dirty="0" smtClean="0"/>
          </a:p>
          <a:p>
            <a:endParaRPr lang="en-GB" dirty="0" smtClean="0"/>
          </a:p>
          <a:p>
            <a:pPr marL="0" indent="0">
              <a:buNone/>
            </a:pPr>
            <a:endParaRPr lang="en-GB" dirty="0"/>
          </a:p>
          <a:p>
            <a:r>
              <a:rPr lang="en-GB" dirty="0" smtClean="0"/>
              <a:t>We </a:t>
            </a:r>
            <a:r>
              <a:rPr lang="en-GB" dirty="0"/>
              <a:t>can consider this as a group of four </a:t>
            </a:r>
            <a:r>
              <a:rPr lang="en-GB" b="1" dirty="0" err="1"/>
              <a:t>trichords</a:t>
            </a:r>
            <a:r>
              <a:rPr lang="en-GB" dirty="0"/>
              <a:t>. </a:t>
            </a:r>
          </a:p>
          <a:p>
            <a:r>
              <a:rPr lang="en-GB" dirty="0"/>
              <a:t>Call the first one the prime </a:t>
            </a:r>
            <a:r>
              <a:rPr lang="en-GB" dirty="0" err="1"/>
              <a:t>trichord</a:t>
            </a:r>
            <a:r>
              <a:rPr lang="en-GB" dirty="0"/>
              <a:t>. </a:t>
            </a:r>
          </a:p>
          <a:p>
            <a:r>
              <a:rPr lang="en-GB" dirty="0"/>
              <a:t>Then the second is its retrograde inversion, </a:t>
            </a:r>
          </a:p>
          <a:p>
            <a:r>
              <a:rPr lang="en-GB" dirty="0"/>
              <a:t>the third is its retrograde, </a:t>
            </a:r>
          </a:p>
          <a:p>
            <a:r>
              <a:rPr lang="en-GB" dirty="0"/>
              <a:t>and the fourth is its inversion </a:t>
            </a:r>
          </a:p>
          <a:p>
            <a:r>
              <a:rPr lang="en-GB" dirty="0"/>
              <a:t>(again, freely transposing as necessary). </a:t>
            </a:r>
          </a:p>
          <a:p>
            <a:r>
              <a:rPr lang="en-GB" dirty="0"/>
              <a:t>The symmetries created by this give the piece a very cool, formal feel.</a:t>
            </a:r>
          </a:p>
          <a:p>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76872"/>
            <a:ext cx="8452137" cy="1179368"/>
          </a:xfrm>
          <a:prstGeom prst="rect">
            <a:avLst/>
          </a:prstGeom>
        </p:spPr>
      </p:pic>
    </p:spTree>
    <p:extLst>
      <p:ext uri="{BB962C8B-B14F-4D97-AF65-F5344CB8AC3E}">
        <p14:creationId xmlns:p14="http://schemas.microsoft.com/office/powerpoint/2010/main" val="1733422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Symphony Op. 21</a:t>
            </a:r>
            <a:endParaRPr lang="en-GB" dirty="0"/>
          </a:p>
        </p:txBody>
      </p:sp>
      <p:sp>
        <p:nvSpPr>
          <p:cNvPr id="3" name="Content Placeholder 2"/>
          <p:cNvSpPr>
            <a:spLocks noGrp="1"/>
          </p:cNvSpPr>
          <p:nvPr>
            <p:ph idx="1"/>
          </p:nvPr>
        </p:nvSpPr>
        <p:spPr/>
        <p:txBody>
          <a:bodyPr/>
          <a:lstStyle/>
          <a:p>
            <a:r>
              <a:rPr lang="en-GB" dirty="0"/>
              <a:t>In Webern’s </a:t>
            </a:r>
            <a:r>
              <a:rPr lang="en-GB" i="1" dirty="0"/>
              <a:t>Symphony Op. 21</a:t>
            </a:r>
            <a:r>
              <a:rPr lang="en-GB" dirty="0"/>
              <a:t> the row is as follows</a:t>
            </a:r>
            <a:r>
              <a:rPr lang="en-GB" dirty="0" smtClean="0"/>
              <a:t>:</a:t>
            </a:r>
          </a:p>
          <a:p>
            <a:endParaRPr lang="en-GB" dirty="0"/>
          </a:p>
          <a:p>
            <a:endParaRPr lang="en-GB" dirty="0" smtClean="0"/>
          </a:p>
          <a:p>
            <a:endParaRPr lang="en-GB" dirty="0"/>
          </a:p>
          <a:p>
            <a:r>
              <a:rPr lang="en-GB" dirty="0"/>
              <a:t>Firstly, the interval between the 1</a:t>
            </a:r>
            <a:r>
              <a:rPr lang="en-GB" baseline="30000" dirty="0"/>
              <a:t>st</a:t>
            </a:r>
            <a:r>
              <a:rPr lang="en-GB" dirty="0"/>
              <a:t> and 12</a:t>
            </a:r>
            <a:r>
              <a:rPr lang="en-GB" baseline="30000" dirty="0"/>
              <a:t>th</a:t>
            </a:r>
            <a:r>
              <a:rPr lang="en-GB" dirty="0"/>
              <a:t>, 2</a:t>
            </a:r>
            <a:r>
              <a:rPr lang="en-GB" baseline="30000" dirty="0"/>
              <a:t>nd</a:t>
            </a:r>
            <a:r>
              <a:rPr lang="en-GB" dirty="0"/>
              <a:t> and 11</a:t>
            </a:r>
            <a:r>
              <a:rPr lang="en-GB" baseline="30000" dirty="0"/>
              <a:t>th</a:t>
            </a:r>
            <a:r>
              <a:rPr lang="en-GB" dirty="0"/>
              <a:t>, etc. notes of the row is always a TRITONE; </a:t>
            </a:r>
          </a:p>
          <a:p>
            <a:endParaRPr lang="en-GB" dirty="0"/>
          </a:p>
        </p:txBody>
      </p:sp>
      <p:pic>
        <p:nvPicPr>
          <p:cNvPr id="4" name="Picture 3"/>
          <p:cNvPicPr/>
          <p:nvPr/>
        </p:nvPicPr>
        <p:blipFill>
          <a:blip r:embed="rId2"/>
          <a:stretch>
            <a:fillRect/>
          </a:stretch>
        </p:blipFill>
        <p:spPr>
          <a:xfrm>
            <a:off x="1115616" y="2599804"/>
            <a:ext cx="7128792" cy="901203"/>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07196" y="4581128"/>
            <a:ext cx="5729605" cy="1283970"/>
          </a:xfrm>
          <a:prstGeom prst="rect">
            <a:avLst/>
          </a:prstGeom>
          <a:noFill/>
          <a:ln>
            <a:noFill/>
          </a:ln>
        </p:spPr>
      </p:pic>
    </p:spTree>
    <p:extLst>
      <p:ext uri="{BB962C8B-B14F-4D97-AF65-F5344CB8AC3E}">
        <p14:creationId xmlns:p14="http://schemas.microsoft.com/office/powerpoint/2010/main" val="333418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41440" cy="1442674"/>
          </a:xfrm>
        </p:spPr>
        <p:txBody>
          <a:bodyPr/>
          <a:lstStyle/>
          <a:p>
            <a:r>
              <a:rPr lang="en-GB" dirty="0" smtClean="0"/>
              <a:t>The move to serialism</a:t>
            </a:r>
            <a:endParaRPr lang="en-GB" dirty="0"/>
          </a:p>
        </p:txBody>
      </p:sp>
      <p:sp>
        <p:nvSpPr>
          <p:cNvPr id="3" name="Content Placeholder 2"/>
          <p:cNvSpPr>
            <a:spLocks noGrp="1"/>
          </p:cNvSpPr>
          <p:nvPr>
            <p:ph idx="1"/>
          </p:nvPr>
        </p:nvSpPr>
        <p:spPr>
          <a:xfrm>
            <a:off x="899592" y="1340768"/>
            <a:ext cx="7467600" cy="4392488"/>
          </a:xfrm>
        </p:spPr>
        <p:txBody>
          <a:bodyPr>
            <a:normAutofit fontScale="92500" lnSpcReduction="20000"/>
          </a:bodyPr>
          <a:lstStyle/>
          <a:p>
            <a:r>
              <a:rPr lang="en-GB" dirty="0"/>
              <a:t>The sense of key became less and less obvious eventually resulting in atonality</a:t>
            </a:r>
            <a:r>
              <a:rPr lang="en-GB" dirty="0" smtClean="0"/>
              <a:t>.</a:t>
            </a:r>
            <a:endParaRPr lang="en-GB" dirty="0"/>
          </a:p>
          <a:p>
            <a:r>
              <a:rPr lang="en-GB" dirty="0"/>
              <a:t>Audiences and critics found Schoenberg’s atonal music difficult to understand. There was so much unrest at one concert that the police were called.</a:t>
            </a:r>
          </a:p>
          <a:p>
            <a:r>
              <a:rPr lang="en-GB" dirty="0" smtClean="0"/>
              <a:t>Totally free expression, with no form or tonal boundaries was all well and good but the movement was clearly limited.  </a:t>
            </a:r>
          </a:p>
          <a:p>
            <a:r>
              <a:rPr lang="en-GB" dirty="0" smtClean="0"/>
              <a:t>As he worked through his expressionist period, Schoenberg realised that music needed a new means of defining form and structure, which would also embrace the atonally chromatic musical language.</a:t>
            </a:r>
          </a:p>
          <a:p>
            <a:r>
              <a:rPr lang="en-GB" dirty="0" smtClean="0"/>
              <a:t>The solution came in his serial composition techniques, which he first used in the </a:t>
            </a:r>
            <a:r>
              <a:rPr lang="en-GB" b="1" i="1" dirty="0" smtClean="0"/>
              <a:t>Five Pieces for Piano Op. 23</a:t>
            </a:r>
            <a:r>
              <a:rPr lang="en-GB" dirty="0" smtClean="0"/>
              <a:t>, the </a:t>
            </a:r>
            <a:r>
              <a:rPr lang="en-GB" b="1" i="1" dirty="0" smtClean="0"/>
              <a:t>Serenade Op. 24 </a:t>
            </a:r>
            <a:r>
              <a:rPr lang="en-GB" dirty="0" smtClean="0"/>
              <a:t>and the </a:t>
            </a:r>
            <a:r>
              <a:rPr lang="en-GB" b="1" i="1" dirty="0" smtClean="0"/>
              <a:t>Suite for Piano Op. 25</a:t>
            </a:r>
            <a:r>
              <a:rPr lang="en-GB" dirty="0" smtClean="0"/>
              <a:t>.</a:t>
            </a:r>
          </a:p>
        </p:txBody>
      </p:sp>
      <p:sp>
        <p:nvSpPr>
          <p:cNvPr id="4" name="TextBox 3"/>
          <p:cNvSpPr txBox="1"/>
          <p:nvPr/>
        </p:nvSpPr>
        <p:spPr>
          <a:xfrm>
            <a:off x="5796136" y="5789076"/>
            <a:ext cx="2448272" cy="461665"/>
          </a:xfrm>
          <a:prstGeom prst="rect">
            <a:avLst/>
          </a:prstGeom>
          <a:noFill/>
        </p:spPr>
        <p:txBody>
          <a:bodyPr wrap="square" rtlCol="0">
            <a:spAutoFit/>
          </a:bodyPr>
          <a:lstStyle/>
          <a:p>
            <a:r>
              <a:rPr lang="en-GB" sz="2400" dirty="0" smtClean="0">
                <a:hlinkClick r:id="rId2"/>
              </a:rPr>
              <a:t>Serenade Op.24</a:t>
            </a:r>
            <a:endParaRPr lang="en-GB" sz="2400" dirty="0"/>
          </a:p>
        </p:txBody>
      </p:sp>
    </p:spTree>
    <p:extLst>
      <p:ext uri="{BB962C8B-B14F-4D97-AF65-F5344CB8AC3E}">
        <p14:creationId xmlns:p14="http://schemas.microsoft.com/office/powerpoint/2010/main" val="3472320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Symphony Op. 21</a:t>
            </a:r>
          </a:p>
        </p:txBody>
      </p:sp>
      <p:sp>
        <p:nvSpPr>
          <p:cNvPr id="3" name="Content Placeholder 2"/>
          <p:cNvSpPr>
            <a:spLocks noGrp="1"/>
          </p:cNvSpPr>
          <p:nvPr>
            <p:ph idx="1"/>
          </p:nvPr>
        </p:nvSpPr>
        <p:spPr>
          <a:xfrm>
            <a:off x="838200" y="2038388"/>
            <a:ext cx="7467600" cy="4342940"/>
          </a:xfrm>
        </p:spPr>
        <p:txBody>
          <a:bodyPr>
            <a:normAutofit fontScale="85000" lnSpcReduction="10000"/>
          </a:bodyPr>
          <a:lstStyle/>
          <a:p>
            <a:r>
              <a:rPr lang="en-GB" dirty="0"/>
              <a:t>Secondly, there is a symmetrical pattern of semitones within the tone row:</a:t>
            </a:r>
          </a:p>
          <a:p>
            <a:pPr marL="0" indent="0">
              <a:buNone/>
            </a:pPr>
            <a:endParaRPr lang="en-GB" dirty="0" smtClean="0"/>
          </a:p>
          <a:p>
            <a:pPr marL="0" indent="0">
              <a:buNone/>
            </a:pPr>
            <a:endParaRPr lang="en-GB" dirty="0"/>
          </a:p>
          <a:p>
            <a:pPr marL="0" indent="0">
              <a:buNone/>
            </a:pPr>
            <a:r>
              <a:rPr lang="en-GB" dirty="0"/>
              <a:t> </a:t>
            </a:r>
          </a:p>
          <a:p>
            <a:r>
              <a:rPr lang="en-GB" dirty="0"/>
              <a:t>Thirdly, the second half of the tone row (notes 7-12) is the retrograde of the first half (notes 1-6), transposed by a </a:t>
            </a:r>
            <a:r>
              <a:rPr lang="en-GB" dirty="0" err="1"/>
              <a:t>tritone</a:t>
            </a:r>
            <a:r>
              <a:rPr lang="en-GB" dirty="0"/>
              <a:t>;</a:t>
            </a:r>
          </a:p>
          <a:p>
            <a:pPr marL="0" indent="0">
              <a:buNone/>
            </a:pPr>
            <a:endParaRPr lang="en-GB" dirty="0" smtClean="0"/>
          </a:p>
          <a:p>
            <a:endParaRPr lang="en-GB" dirty="0" smtClean="0"/>
          </a:p>
          <a:p>
            <a:endParaRPr lang="en-GB" dirty="0"/>
          </a:p>
          <a:p>
            <a:endParaRPr lang="en-GB" dirty="0" smtClean="0"/>
          </a:p>
          <a:p>
            <a:r>
              <a:rPr lang="en-GB" dirty="0" smtClean="0"/>
              <a:t>This </a:t>
            </a:r>
            <a:r>
              <a:rPr lang="en-GB" dirty="0"/>
              <a:t>gives you some idea of the complex detail that composers undertook in their compositional process.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3" y="2634527"/>
            <a:ext cx="7002135" cy="7944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509120"/>
            <a:ext cx="6622936" cy="936104"/>
          </a:xfrm>
          <a:prstGeom prst="rect">
            <a:avLst/>
          </a:prstGeom>
        </p:spPr>
      </p:pic>
    </p:spTree>
    <p:extLst>
      <p:ext uri="{BB962C8B-B14F-4D97-AF65-F5344CB8AC3E}">
        <p14:creationId xmlns:p14="http://schemas.microsoft.com/office/powerpoint/2010/main" val="324010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r>
              <a:rPr lang="en-GB" dirty="0" smtClean="0"/>
              <a:t>…</a:t>
            </a:r>
            <a:endParaRPr lang="en-GB" dirty="0"/>
          </a:p>
        </p:txBody>
      </p:sp>
      <p:sp>
        <p:nvSpPr>
          <p:cNvPr id="3" name="Content Placeholder 2"/>
          <p:cNvSpPr>
            <a:spLocks noGrp="1"/>
          </p:cNvSpPr>
          <p:nvPr>
            <p:ph idx="1"/>
          </p:nvPr>
        </p:nvSpPr>
        <p:spPr/>
        <p:txBody>
          <a:bodyPr/>
          <a:lstStyle/>
          <a:p>
            <a:pPr marL="0" lvl="0" indent="0">
              <a:buNone/>
            </a:pPr>
            <a:r>
              <a:rPr lang="en-GB" dirty="0" smtClean="0"/>
              <a:t>1. </a:t>
            </a:r>
            <a:r>
              <a:rPr lang="en-GB" dirty="0"/>
              <a:t>Decide on the style of your piece….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47880283"/>
              </p:ext>
            </p:extLst>
          </p:nvPr>
        </p:nvGraphicFramePr>
        <p:xfrm>
          <a:off x="1581785" y="2996952"/>
          <a:ext cx="5980430" cy="3133081"/>
        </p:xfrm>
        <a:graphic>
          <a:graphicData uri="http://schemas.openxmlformats.org/drawingml/2006/table">
            <a:tbl>
              <a:tblPr firstRow="1" firstCol="1" bandRow="1">
                <a:tableStyleId>{5C22544A-7EE6-4342-B048-85BDC9FD1C3A}</a:tableStyleId>
              </a:tblPr>
              <a:tblGrid>
                <a:gridCol w="5980430"/>
              </a:tblGrid>
              <a:tr h="380079">
                <a:tc>
                  <a:txBody>
                    <a:bodyPr/>
                    <a:lstStyle/>
                    <a:p>
                      <a:pPr algn="ctr">
                        <a:lnSpc>
                          <a:spcPct val="115000"/>
                        </a:lnSpc>
                        <a:spcAft>
                          <a:spcPts val="0"/>
                        </a:spcAft>
                      </a:pPr>
                      <a:r>
                        <a:rPr lang="en-GB" sz="3200" dirty="0">
                          <a:effectLst/>
                        </a:rPr>
                        <a:t>Ideas box</a:t>
                      </a:r>
                      <a:endParaRPr lang="en-GB" sz="3200" dirty="0">
                        <a:effectLst/>
                        <a:latin typeface="Calibri"/>
                        <a:ea typeface="Calibri"/>
                        <a:cs typeface="Arial"/>
                      </a:endParaRPr>
                    </a:p>
                  </a:txBody>
                  <a:tcPr marL="68580" marR="68580" marT="0" marB="0"/>
                </a:tc>
              </a:tr>
              <a:tr h="2572249">
                <a:tc>
                  <a:txBody>
                    <a:bodyPr/>
                    <a:lstStyle/>
                    <a:p>
                      <a:pPr>
                        <a:lnSpc>
                          <a:spcPct val="115000"/>
                        </a:lnSpc>
                        <a:spcAft>
                          <a:spcPts val="0"/>
                        </a:spcAft>
                      </a:pPr>
                      <a:r>
                        <a:rPr lang="en-GB" sz="1800" dirty="0">
                          <a:effectLst/>
                        </a:rPr>
                        <a:t>Use some of these points to help you decide on your style:</a:t>
                      </a:r>
                    </a:p>
                    <a:p>
                      <a:pPr marL="342900" lvl="0" indent="-342900">
                        <a:lnSpc>
                          <a:spcPct val="115000"/>
                        </a:lnSpc>
                        <a:spcAft>
                          <a:spcPts val="0"/>
                        </a:spcAft>
                        <a:buFont typeface="Symbol"/>
                        <a:buChar char=""/>
                      </a:pPr>
                      <a:r>
                        <a:rPr lang="en-GB" sz="1800" dirty="0">
                          <a:effectLst/>
                        </a:rPr>
                        <a:t>Decide on a title </a:t>
                      </a:r>
                    </a:p>
                    <a:p>
                      <a:pPr marL="342900" lvl="0" indent="-342900">
                        <a:lnSpc>
                          <a:spcPct val="115000"/>
                        </a:lnSpc>
                        <a:spcAft>
                          <a:spcPts val="0"/>
                        </a:spcAft>
                        <a:buFont typeface="Symbol"/>
                        <a:buChar char=""/>
                      </a:pPr>
                      <a:r>
                        <a:rPr lang="en-GB" sz="1800" dirty="0">
                          <a:effectLst/>
                        </a:rPr>
                        <a:t>Decide on a theme – horror/mysterious/dark </a:t>
                      </a:r>
                      <a:r>
                        <a:rPr lang="en-GB" sz="1800" dirty="0" err="1">
                          <a:effectLst/>
                        </a:rPr>
                        <a:t>etc</a:t>
                      </a:r>
                      <a:endParaRPr lang="en-GB" sz="1800" dirty="0">
                        <a:effectLst/>
                      </a:endParaRPr>
                    </a:p>
                    <a:p>
                      <a:pPr marL="342900" lvl="0" indent="-342900">
                        <a:lnSpc>
                          <a:spcPct val="115000"/>
                        </a:lnSpc>
                        <a:spcAft>
                          <a:spcPts val="0"/>
                        </a:spcAft>
                        <a:buFont typeface="Symbol"/>
                        <a:buChar char=""/>
                      </a:pPr>
                      <a:r>
                        <a:rPr lang="en-GB" sz="1800" dirty="0">
                          <a:effectLst/>
                        </a:rPr>
                        <a:t>Are you going to base it on an earlier structure like minuet &amp; trio? - Neoclassicism</a:t>
                      </a:r>
                    </a:p>
                    <a:p>
                      <a:pPr marL="342900" lvl="0" indent="-342900">
                        <a:lnSpc>
                          <a:spcPct val="115000"/>
                        </a:lnSpc>
                        <a:spcAft>
                          <a:spcPts val="0"/>
                        </a:spcAft>
                        <a:buFont typeface="Symbol"/>
                        <a:buChar char=""/>
                      </a:pPr>
                      <a:r>
                        <a:rPr lang="en-GB" sz="1800" dirty="0">
                          <a:effectLst/>
                        </a:rPr>
                        <a:t>Programmatic – descriptive music based on a theme</a:t>
                      </a:r>
                      <a:endParaRPr lang="en-GB" sz="1800" dirty="0">
                        <a:effectLst/>
                        <a:latin typeface="Calibri"/>
                        <a:ea typeface="Calibri"/>
                        <a:cs typeface="Arial"/>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81009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5881914"/>
              </p:ext>
            </p:extLst>
          </p:nvPr>
        </p:nvGraphicFramePr>
        <p:xfrm>
          <a:off x="1637665" y="2541810"/>
          <a:ext cx="5868670" cy="3715512"/>
        </p:xfrm>
        <a:graphic>
          <a:graphicData uri="http://schemas.openxmlformats.org/drawingml/2006/table">
            <a:tbl>
              <a:tblPr firstRow="1" firstCol="1" bandRow="1">
                <a:tableStyleId>{5C22544A-7EE6-4342-B048-85BDC9FD1C3A}</a:tableStyleId>
              </a:tblPr>
              <a:tblGrid>
                <a:gridCol w="1652905"/>
                <a:gridCol w="4215765"/>
              </a:tblGrid>
              <a:tr h="0">
                <a:tc>
                  <a:txBody>
                    <a:bodyPr/>
                    <a:lstStyle/>
                    <a:p>
                      <a:pPr algn="l">
                        <a:lnSpc>
                          <a:spcPct val="115000"/>
                        </a:lnSpc>
                        <a:spcAft>
                          <a:spcPts val="0"/>
                        </a:spcAft>
                      </a:pPr>
                      <a:r>
                        <a:rPr lang="en-GB" sz="2000" dirty="0">
                          <a:effectLst/>
                        </a:rPr>
                        <a:t>Title of piece</a:t>
                      </a:r>
                    </a:p>
                    <a:p>
                      <a:pPr algn="l">
                        <a:lnSpc>
                          <a:spcPct val="115000"/>
                        </a:lnSpc>
                        <a:spcAft>
                          <a:spcPts val="0"/>
                        </a:spcAft>
                      </a:pPr>
                      <a:r>
                        <a:rPr lang="en-GB" sz="2000" dirty="0">
                          <a:effectLst/>
                        </a:rPr>
                        <a:t> </a:t>
                      </a:r>
                      <a:endParaRPr lang="en-GB" sz="2000" dirty="0">
                        <a:effectLst/>
                        <a:latin typeface="Calibri"/>
                        <a:ea typeface="Calibri"/>
                        <a:cs typeface="Arial"/>
                      </a:endParaRPr>
                    </a:p>
                  </a:txBody>
                  <a:tcPr marL="68580" marR="68580" marT="0" marB="0"/>
                </a:tc>
                <a:tc>
                  <a:txBody>
                    <a:bodyPr/>
                    <a:lstStyle/>
                    <a:p>
                      <a:pPr algn="l">
                        <a:lnSpc>
                          <a:spcPct val="115000"/>
                        </a:lnSpc>
                        <a:spcAft>
                          <a:spcPts val="0"/>
                        </a:spcAft>
                      </a:pPr>
                      <a:r>
                        <a:rPr lang="en-GB" sz="1400" dirty="0">
                          <a:effectLst/>
                        </a:rPr>
                        <a:t> </a:t>
                      </a:r>
                      <a:endParaRPr lang="en-GB" sz="1100" dirty="0">
                        <a:effectLst/>
                      </a:endParaRPr>
                    </a:p>
                    <a:p>
                      <a:pPr algn="l">
                        <a:lnSpc>
                          <a:spcPct val="115000"/>
                        </a:lnSpc>
                        <a:spcAft>
                          <a:spcPts val="0"/>
                        </a:spcAft>
                      </a:pPr>
                      <a:r>
                        <a:rPr lang="en-GB" sz="1400" dirty="0">
                          <a:effectLst/>
                        </a:rPr>
                        <a:t> </a:t>
                      </a:r>
                      <a:endParaRPr lang="en-GB" sz="1100" dirty="0">
                        <a:effectLst/>
                      </a:endParaRPr>
                    </a:p>
                    <a:p>
                      <a:pPr algn="l">
                        <a:lnSpc>
                          <a:spcPct val="115000"/>
                        </a:lnSpc>
                        <a:spcAft>
                          <a:spcPts val="0"/>
                        </a:spcAft>
                      </a:pPr>
                      <a:r>
                        <a:rPr lang="en-GB" sz="1400" dirty="0">
                          <a:effectLst/>
                        </a:rPr>
                        <a:t> </a:t>
                      </a:r>
                      <a:endParaRPr lang="en-GB" sz="1400" dirty="0" smtClean="0">
                        <a:effectLst/>
                      </a:endParaRPr>
                    </a:p>
                    <a:p>
                      <a:pPr algn="l">
                        <a:lnSpc>
                          <a:spcPct val="115000"/>
                        </a:lnSpc>
                        <a:spcAft>
                          <a:spcPts val="0"/>
                        </a:spcAft>
                      </a:pPr>
                      <a:endParaRPr lang="en-GB" sz="1100" dirty="0">
                        <a:effectLst/>
                        <a:latin typeface="Calibri"/>
                        <a:ea typeface="Calibri"/>
                        <a:cs typeface="Arial"/>
                      </a:endParaRPr>
                    </a:p>
                  </a:txBody>
                  <a:tcPr marL="68580" marR="68580" marT="0" marB="0">
                    <a:solidFill>
                      <a:schemeClr val="accent1">
                        <a:lumMod val="20000"/>
                        <a:lumOff val="80000"/>
                      </a:schemeClr>
                    </a:solidFill>
                  </a:tcPr>
                </a:tc>
              </a:tr>
              <a:tr h="0">
                <a:tc>
                  <a:txBody>
                    <a:bodyPr/>
                    <a:lstStyle/>
                    <a:p>
                      <a:pPr algn="l">
                        <a:lnSpc>
                          <a:spcPct val="115000"/>
                        </a:lnSpc>
                        <a:spcAft>
                          <a:spcPts val="0"/>
                        </a:spcAft>
                      </a:pPr>
                      <a:r>
                        <a:rPr lang="en-GB" sz="2000">
                          <a:effectLst/>
                        </a:rPr>
                        <a:t>Theme</a:t>
                      </a:r>
                    </a:p>
                    <a:p>
                      <a:pPr algn="l">
                        <a:lnSpc>
                          <a:spcPct val="115000"/>
                        </a:lnSpc>
                        <a:spcAft>
                          <a:spcPts val="0"/>
                        </a:spcAft>
                      </a:pPr>
                      <a:r>
                        <a:rPr lang="en-GB" sz="2000">
                          <a:effectLst/>
                        </a:rPr>
                        <a:t> </a:t>
                      </a:r>
                      <a:endParaRPr lang="en-GB" sz="2000">
                        <a:effectLst/>
                        <a:latin typeface="Calibri"/>
                        <a:ea typeface="Calibri"/>
                        <a:cs typeface="Arial"/>
                      </a:endParaRPr>
                    </a:p>
                  </a:txBody>
                  <a:tcPr marL="68580" marR="68580" marT="0" marB="0"/>
                </a:tc>
                <a:tc>
                  <a:txBody>
                    <a:bodyPr/>
                    <a:lstStyle/>
                    <a:p>
                      <a:pPr algn="l">
                        <a:lnSpc>
                          <a:spcPct val="115000"/>
                        </a:lnSpc>
                        <a:spcAft>
                          <a:spcPts val="0"/>
                        </a:spcAft>
                      </a:pPr>
                      <a:r>
                        <a:rPr lang="en-GB" sz="1400" dirty="0">
                          <a:effectLst/>
                        </a:rPr>
                        <a:t> </a:t>
                      </a:r>
                      <a:endParaRPr lang="en-GB" sz="1100" dirty="0">
                        <a:effectLst/>
                      </a:endParaRPr>
                    </a:p>
                    <a:p>
                      <a:pPr algn="l">
                        <a:lnSpc>
                          <a:spcPct val="115000"/>
                        </a:lnSpc>
                        <a:spcAft>
                          <a:spcPts val="0"/>
                        </a:spcAft>
                      </a:pPr>
                      <a:r>
                        <a:rPr lang="en-GB" sz="1400" dirty="0">
                          <a:effectLst/>
                        </a:rPr>
                        <a:t> </a:t>
                      </a:r>
                      <a:endParaRPr lang="en-GB" sz="1100" dirty="0">
                        <a:effectLst/>
                      </a:endParaRPr>
                    </a:p>
                    <a:p>
                      <a:pPr algn="l">
                        <a:lnSpc>
                          <a:spcPct val="115000"/>
                        </a:lnSpc>
                        <a:spcAft>
                          <a:spcPts val="0"/>
                        </a:spcAft>
                      </a:pPr>
                      <a:r>
                        <a:rPr lang="en-GB" sz="1400" dirty="0">
                          <a:effectLst/>
                        </a:rPr>
                        <a:t> </a:t>
                      </a:r>
                      <a:endParaRPr lang="en-GB" sz="1400" dirty="0" smtClean="0">
                        <a:effectLst/>
                      </a:endParaRPr>
                    </a:p>
                    <a:p>
                      <a:pPr algn="l">
                        <a:lnSpc>
                          <a:spcPct val="115000"/>
                        </a:lnSpc>
                        <a:spcAft>
                          <a:spcPts val="0"/>
                        </a:spcAft>
                      </a:pPr>
                      <a:endParaRPr lang="en-GB" sz="1100" dirty="0">
                        <a:effectLst/>
                        <a:latin typeface="Calibri"/>
                        <a:ea typeface="Calibri"/>
                        <a:cs typeface="Arial"/>
                      </a:endParaRPr>
                    </a:p>
                  </a:txBody>
                  <a:tcPr marL="68580" marR="68580" marT="0" marB="0">
                    <a:solidFill>
                      <a:schemeClr val="accent1">
                        <a:lumMod val="20000"/>
                        <a:lumOff val="80000"/>
                      </a:schemeClr>
                    </a:solidFill>
                  </a:tcPr>
                </a:tc>
              </a:tr>
              <a:tr h="0">
                <a:tc>
                  <a:txBody>
                    <a:bodyPr/>
                    <a:lstStyle/>
                    <a:p>
                      <a:pPr algn="l">
                        <a:lnSpc>
                          <a:spcPct val="115000"/>
                        </a:lnSpc>
                        <a:spcAft>
                          <a:spcPts val="0"/>
                        </a:spcAft>
                      </a:pPr>
                      <a:r>
                        <a:rPr lang="en-GB" sz="2000">
                          <a:effectLst/>
                        </a:rPr>
                        <a:t>Structure</a:t>
                      </a:r>
                    </a:p>
                    <a:p>
                      <a:pPr algn="l">
                        <a:lnSpc>
                          <a:spcPct val="115000"/>
                        </a:lnSpc>
                        <a:spcAft>
                          <a:spcPts val="0"/>
                        </a:spcAft>
                      </a:pPr>
                      <a:r>
                        <a:rPr lang="en-GB" sz="2000">
                          <a:effectLst/>
                        </a:rPr>
                        <a:t> </a:t>
                      </a:r>
                      <a:endParaRPr lang="en-GB" sz="2000">
                        <a:effectLst/>
                        <a:latin typeface="Calibri"/>
                        <a:ea typeface="Calibri"/>
                        <a:cs typeface="Arial"/>
                      </a:endParaRPr>
                    </a:p>
                  </a:txBody>
                  <a:tcPr marL="68580" marR="68580" marT="0" marB="0"/>
                </a:tc>
                <a:tc>
                  <a:txBody>
                    <a:bodyPr/>
                    <a:lstStyle/>
                    <a:p>
                      <a:pPr algn="l">
                        <a:lnSpc>
                          <a:spcPct val="115000"/>
                        </a:lnSpc>
                        <a:spcAft>
                          <a:spcPts val="0"/>
                        </a:spcAft>
                      </a:pPr>
                      <a:r>
                        <a:rPr lang="en-GB" sz="1400" dirty="0">
                          <a:effectLst/>
                        </a:rPr>
                        <a:t> </a:t>
                      </a:r>
                      <a:endParaRPr lang="en-GB" sz="1100" dirty="0">
                        <a:effectLst/>
                      </a:endParaRPr>
                    </a:p>
                    <a:p>
                      <a:pPr algn="l">
                        <a:lnSpc>
                          <a:spcPct val="115000"/>
                        </a:lnSpc>
                        <a:spcAft>
                          <a:spcPts val="0"/>
                        </a:spcAft>
                      </a:pPr>
                      <a:r>
                        <a:rPr lang="en-GB" sz="1400" dirty="0">
                          <a:effectLst/>
                        </a:rPr>
                        <a:t> </a:t>
                      </a:r>
                      <a:endParaRPr lang="en-GB" sz="1400" dirty="0" smtClean="0">
                        <a:effectLst/>
                      </a:endParaRPr>
                    </a:p>
                    <a:p>
                      <a:pPr algn="l">
                        <a:lnSpc>
                          <a:spcPct val="115000"/>
                        </a:lnSpc>
                        <a:spcAft>
                          <a:spcPts val="0"/>
                        </a:spcAft>
                      </a:pPr>
                      <a:endParaRPr lang="en-GB" sz="1100" dirty="0">
                        <a:effectLst/>
                      </a:endParaRPr>
                    </a:p>
                    <a:p>
                      <a:pPr algn="l">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1">
                        <a:lumMod val="20000"/>
                        <a:lumOff val="80000"/>
                      </a:schemeClr>
                    </a:solidFill>
                  </a:tcPr>
                </a:tc>
              </a:tr>
              <a:tr h="0">
                <a:tc>
                  <a:txBody>
                    <a:bodyPr/>
                    <a:lstStyle/>
                    <a:p>
                      <a:pPr algn="l">
                        <a:lnSpc>
                          <a:spcPct val="115000"/>
                        </a:lnSpc>
                        <a:spcAft>
                          <a:spcPts val="0"/>
                        </a:spcAft>
                      </a:pPr>
                      <a:r>
                        <a:rPr lang="en-GB" sz="2000" dirty="0">
                          <a:effectLst/>
                        </a:rPr>
                        <a:t>Descriptive </a:t>
                      </a:r>
                    </a:p>
                    <a:p>
                      <a:pPr algn="l">
                        <a:lnSpc>
                          <a:spcPct val="115000"/>
                        </a:lnSpc>
                        <a:spcAft>
                          <a:spcPts val="0"/>
                        </a:spcAft>
                      </a:pPr>
                      <a:r>
                        <a:rPr lang="en-GB" sz="2000" dirty="0">
                          <a:effectLst/>
                        </a:rPr>
                        <a:t> </a:t>
                      </a:r>
                      <a:endParaRPr lang="en-GB" sz="2000" dirty="0">
                        <a:effectLst/>
                        <a:latin typeface="Calibri"/>
                        <a:ea typeface="Calibri"/>
                        <a:cs typeface="Arial"/>
                      </a:endParaRPr>
                    </a:p>
                  </a:txBody>
                  <a:tcPr marL="68580" marR="68580" marT="0" marB="0"/>
                </a:tc>
                <a:tc>
                  <a:txBody>
                    <a:bodyPr/>
                    <a:lstStyle/>
                    <a:p>
                      <a:pPr algn="l">
                        <a:lnSpc>
                          <a:spcPct val="115000"/>
                        </a:lnSpc>
                        <a:spcAft>
                          <a:spcPts val="0"/>
                        </a:spcAft>
                      </a:pPr>
                      <a:r>
                        <a:rPr lang="en-GB" sz="1400" dirty="0">
                          <a:effectLst/>
                        </a:rPr>
                        <a:t> </a:t>
                      </a:r>
                      <a:endParaRPr lang="en-GB" sz="1100" dirty="0">
                        <a:effectLst/>
                      </a:endParaRPr>
                    </a:p>
                    <a:p>
                      <a:pPr algn="l">
                        <a:lnSpc>
                          <a:spcPct val="115000"/>
                        </a:lnSpc>
                        <a:spcAft>
                          <a:spcPts val="0"/>
                        </a:spcAft>
                      </a:pPr>
                      <a:r>
                        <a:rPr lang="en-GB" sz="1400" dirty="0">
                          <a:effectLst/>
                        </a:rPr>
                        <a:t> </a:t>
                      </a:r>
                      <a:endParaRPr lang="en-GB" sz="1400" dirty="0" smtClean="0">
                        <a:effectLst/>
                      </a:endParaRPr>
                    </a:p>
                    <a:p>
                      <a:pPr algn="l">
                        <a:lnSpc>
                          <a:spcPct val="115000"/>
                        </a:lnSpc>
                        <a:spcAft>
                          <a:spcPts val="0"/>
                        </a:spcAft>
                      </a:pPr>
                      <a:endParaRPr lang="en-GB" sz="1100" dirty="0">
                        <a:effectLst/>
                      </a:endParaRPr>
                    </a:p>
                    <a:p>
                      <a:pPr algn="l">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871481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GB" dirty="0"/>
          </a:p>
        </p:txBody>
      </p:sp>
      <p:sp>
        <p:nvSpPr>
          <p:cNvPr id="3" name="Content Placeholder 2"/>
          <p:cNvSpPr>
            <a:spLocks noGrp="1"/>
          </p:cNvSpPr>
          <p:nvPr>
            <p:ph idx="1"/>
          </p:nvPr>
        </p:nvSpPr>
        <p:spPr/>
        <p:txBody>
          <a:bodyPr/>
          <a:lstStyle/>
          <a:p>
            <a:pPr marL="0" lvl="0" indent="0">
              <a:buNone/>
            </a:pPr>
            <a:r>
              <a:rPr lang="en-GB" dirty="0" smtClean="0"/>
              <a:t>2.  Now </a:t>
            </a:r>
            <a:r>
              <a:rPr lang="en-GB" dirty="0"/>
              <a:t>spend some time considering how you are going to structure your own tone row.  Use the space below to record the steps you took when writing your row.</a:t>
            </a:r>
          </a:p>
          <a:p>
            <a:endParaRPr lang="en-GB" dirty="0"/>
          </a:p>
        </p:txBody>
      </p:sp>
    </p:spTree>
    <p:extLst>
      <p:ext uri="{BB962C8B-B14F-4D97-AF65-F5344CB8AC3E}">
        <p14:creationId xmlns:p14="http://schemas.microsoft.com/office/powerpoint/2010/main" val="2095340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8280920" cy="1440160"/>
          </a:xfrm>
          <a:prstGeom prst="rect">
            <a:avLst/>
          </a:prstGeom>
        </p:spPr>
      </p:pic>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9552" y="1997224"/>
            <a:ext cx="8280920" cy="1440160"/>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9552" y="3580300"/>
            <a:ext cx="8280920" cy="1440160"/>
          </a:xfrm>
          <a:prstGeom prst="rect">
            <a:avLst/>
          </a:prstGeom>
        </p:spPr>
      </p:pic>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39552" y="5172860"/>
            <a:ext cx="8280920" cy="1440160"/>
          </a:xfrm>
          <a:prstGeom prst="rect">
            <a:avLst/>
          </a:prstGeom>
        </p:spPr>
      </p:pic>
      <p:sp>
        <p:nvSpPr>
          <p:cNvPr id="3" name="Content Placeholder 2"/>
          <p:cNvSpPr>
            <a:spLocks noGrp="1"/>
          </p:cNvSpPr>
          <p:nvPr>
            <p:ph idx="1"/>
          </p:nvPr>
        </p:nvSpPr>
        <p:spPr>
          <a:xfrm>
            <a:off x="827584" y="188640"/>
            <a:ext cx="7467600" cy="5585061"/>
          </a:xfrm>
        </p:spPr>
        <p:txBody>
          <a:bodyPr>
            <a:normAutofit lnSpcReduction="10000"/>
          </a:bodyPr>
          <a:lstStyle/>
          <a:p>
            <a:r>
              <a:rPr lang="en-GB" dirty="0"/>
              <a:t>Write your tone row in the stave below:</a:t>
            </a:r>
          </a:p>
          <a:p>
            <a:endParaRPr lang="en-GB" dirty="0"/>
          </a:p>
          <a:p>
            <a:pPr marL="0" indent="0">
              <a:buNone/>
            </a:pPr>
            <a:endParaRPr lang="en-GB" dirty="0" smtClean="0"/>
          </a:p>
          <a:p>
            <a:pPr marL="0" indent="0">
              <a:buNone/>
            </a:pPr>
            <a:endParaRPr lang="en-GB" dirty="0"/>
          </a:p>
          <a:p>
            <a:r>
              <a:rPr lang="en-GB" dirty="0"/>
              <a:t>Now work out the RETROGRADE version of your row:</a:t>
            </a:r>
          </a:p>
          <a:p>
            <a:pPr marL="0" indent="0">
              <a:buNone/>
            </a:pPr>
            <a:endParaRPr lang="en-GB" dirty="0"/>
          </a:p>
          <a:p>
            <a:pPr marL="0" indent="0">
              <a:buNone/>
            </a:pPr>
            <a:endParaRPr lang="en-GB" dirty="0" smtClean="0"/>
          </a:p>
          <a:p>
            <a:pPr marL="0" indent="0">
              <a:buNone/>
            </a:pPr>
            <a:endParaRPr lang="en-GB" dirty="0"/>
          </a:p>
          <a:p>
            <a:r>
              <a:rPr lang="en-GB" dirty="0"/>
              <a:t>Now work out the INVERSION of your row:</a:t>
            </a:r>
          </a:p>
          <a:p>
            <a:pPr marL="0" indent="0">
              <a:buNone/>
            </a:pPr>
            <a:endParaRPr lang="en-GB" dirty="0"/>
          </a:p>
          <a:p>
            <a:pPr marL="0" indent="0">
              <a:buNone/>
            </a:pPr>
            <a:endParaRPr lang="en-GB" dirty="0" smtClean="0"/>
          </a:p>
          <a:p>
            <a:pPr marL="0" indent="0">
              <a:buNone/>
            </a:pPr>
            <a:endParaRPr lang="en-GB" dirty="0"/>
          </a:p>
          <a:p>
            <a:r>
              <a:rPr lang="en-GB" dirty="0"/>
              <a:t>Now work out the RETROGRADE INVERSION of your row:</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019949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664"/>
            <a:ext cx="7467600" cy="5585061"/>
          </a:xfrm>
        </p:spPr>
        <p:txBody>
          <a:bodyPr/>
          <a:lstStyle/>
          <a:p>
            <a:r>
              <a:rPr lang="en-GB" dirty="0"/>
              <a:t>Add your PRIME row to the top line of the matrix below:</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63488471"/>
              </p:ext>
            </p:extLst>
          </p:nvPr>
        </p:nvGraphicFramePr>
        <p:xfrm>
          <a:off x="467540" y="1268760"/>
          <a:ext cx="8136912" cy="4968544"/>
        </p:xfrm>
        <a:graphic>
          <a:graphicData uri="http://schemas.openxmlformats.org/drawingml/2006/table">
            <a:tbl>
              <a:tblPr firstRow="1" firstCol="1" bandRow="1">
                <a:tableStyleId>{5C22544A-7EE6-4342-B048-85BDC9FD1C3A}</a:tableStyleId>
              </a:tblPr>
              <a:tblGrid>
                <a:gridCol w="581208"/>
                <a:gridCol w="581208"/>
                <a:gridCol w="581208"/>
                <a:gridCol w="581208"/>
                <a:gridCol w="581208"/>
                <a:gridCol w="581208"/>
                <a:gridCol w="581208"/>
                <a:gridCol w="581208"/>
                <a:gridCol w="581208"/>
                <a:gridCol w="581208"/>
                <a:gridCol w="581208"/>
                <a:gridCol w="581208"/>
                <a:gridCol w="581208"/>
                <a:gridCol w="581208"/>
              </a:tblGrid>
              <a:tr h="354896">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R0</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P</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a:t>
                      </a:r>
                      <a:endParaRPr lang="en-GB" sz="1100">
                        <a:effectLst/>
                        <a:latin typeface="Calibri"/>
                        <a:ea typeface="Calibri"/>
                        <a:cs typeface="Arial"/>
                      </a:endParaRPr>
                    </a:p>
                  </a:txBody>
                  <a:tcPr marL="68580" marR="68580" marT="0" marB="0" anchor="b"/>
                </a:tc>
              </a:tr>
              <a:tr h="354896">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nchor="b"/>
                </a:tc>
              </a:tr>
            </a:tbl>
          </a:graphicData>
        </a:graphic>
      </p:graphicFrame>
    </p:spTree>
    <p:extLst>
      <p:ext uri="{BB962C8B-B14F-4D97-AF65-F5344CB8AC3E}">
        <p14:creationId xmlns:p14="http://schemas.microsoft.com/office/powerpoint/2010/main" val="1502221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672"/>
            <a:ext cx="7467600" cy="5513053"/>
          </a:xfrm>
        </p:spPr>
        <p:txBody>
          <a:bodyPr>
            <a:normAutofit/>
          </a:bodyPr>
          <a:lstStyle/>
          <a:p>
            <a:r>
              <a:rPr lang="en-GB" dirty="0"/>
              <a:t>The layout of your row will affect where in the table your other rows begin.</a:t>
            </a:r>
          </a:p>
          <a:p>
            <a:pPr marL="0" indent="0">
              <a:buNone/>
            </a:pPr>
            <a:endParaRPr lang="en-GB" dirty="0"/>
          </a:p>
          <a:p>
            <a:r>
              <a:rPr lang="en-GB" dirty="0"/>
              <a:t>For example, if I used Berg’s row:</a:t>
            </a:r>
          </a:p>
          <a:p>
            <a:endParaRPr lang="en-GB" dirty="0"/>
          </a:p>
          <a:p>
            <a:endParaRPr lang="en-GB" dirty="0"/>
          </a:p>
          <a:p>
            <a:endParaRPr lang="en-GB" dirty="0" smtClean="0"/>
          </a:p>
          <a:p>
            <a:endParaRPr lang="en-GB" dirty="0"/>
          </a:p>
          <a:p>
            <a:r>
              <a:rPr lang="en-GB" dirty="0" smtClean="0"/>
              <a:t>I </a:t>
            </a:r>
            <a:r>
              <a:rPr lang="en-GB" dirty="0"/>
              <a:t>would write my PRIME row in the top line and then work out my PRIME INVERSION which would go into the left hand column.</a:t>
            </a:r>
          </a:p>
          <a:p>
            <a:r>
              <a:rPr lang="en-GB" dirty="0"/>
              <a:t>P0 starts on G so P1 will start on G# and P2 will start on A and so on…</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7584" y="2399348"/>
            <a:ext cx="7776864" cy="1317684"/>
          </a:xfrm>
          <a:prstGeom prst="rect">
            <a:avLst/>
          </a:prstGeom>
        </p:spPr>
      </p:pic>
    </p:spTree>
    <p:extLst>
      <p:ext uri="{BB962C8B-B14F-4D97-AF65-F5344CB8AC3E}">
        <p14:creationId xmlns:p14="http://schemas.microsoft.com/office/powerpoint/2010/main" val="1859861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6414217"/>
              </p:ext>
            </p:extLst>
          </p:nvPr>
        </p:nvGraphicFramePr>
        <p:xfrm>
          <a:off x="539552" y="476672"/>
          <a:ext cx="8064896" cy="5688635"/>
        </p:xfrm>
        <a:graphic>
          <a:graphicData uri="http://schemas.openxmlformats.org/drawingml/2006/table">
            <a:tbl>
              <a:tblPr firstRow="1" firstCol="1" bandRow="1">
                <a:tableStyleId>{5C22544A-7EE6-4342-B048-85BDC9FD1C3A}</a:tableStyleId>
              </a:tblPr>
              <a:tblGrid>
                <a:gridCol w="576064"/>
                <a:gridCol w="576064"/>
                <a:gridCol w="576064"/>
                <a:gridCol w="576064"/>
                <a:gridCol w="576064"/>
                <a:gridCol w="576064"/>
                <a:gridCol w="576064"/>
                <a:gridCol w="576064"/>
                <a:gridCol w="576064"/>
                <a:gridCol w="576064"/>
                <a:gridCol w="576064"/>
                <a:gridCol w="576064"/>
                <a:gridCol w="576064"/>
                <a:gridCol w="576064"/>
              </a:tblGrid>
              <a:tr h="357832">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I3</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I7</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I11</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I2</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I5</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I9</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I1</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I4</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I6</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I8</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I10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G</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Bb</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D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F#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A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C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E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G#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B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C#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Eb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F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R0</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P9</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E</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R9</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P5</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C</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R5</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P1</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G#</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B</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D#</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G</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Bb</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C#</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F</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C</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D</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E</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F#</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R1</a:t>
                      </a:r>
                      <a:endParaRPr lang="en-GB" sz="1100">
                        <a:effectLst/>
                        <a:latin typeface="Calibri"/>
                        <a:ea typeface="Calibri"/>
                        <a:cs typeface="Arial"/>
                      </a:endParaRPr>
                    </a:p>
                  </a:txBody>
                  <a:tcPr marL="68580" marR="68580" marT="0" marB="0" anchor="b"/>
                </a:tc>
              </a:tr>
              <a:tr h="584161">
                <a:tc>
                  <a:txBody>
                    <a:bodyPr/>
                    <a:lstStyle/>
                    <a:p>
                      <a:pPr>
                        <a:lnSpc>
                          <a:spcPct val="115000"/>
                        </a:lnSpc>
                        <a:spcAft>
                          <a:spcPts val="0"/>
                        </a:spcAft>
                      </a:pPr>
                      <a:r>
                        <a:rPr lang="en-GB" sz="1100">
                          <a:effectLst/>
                        </a:rPr>
                        <a:t>P10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F</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R10</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P7</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D</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R7</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P3</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Bb</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R3</a:t>
                      </a:r>
                      <a:endParaRPr lang="en-GB" sz="1100">
                        <a:effectLst/>
                        <a:latin typeface="Calibri"/>
                        <a:ea typeface="Calibri"/>
                        <a:cs typeface="Arial"/>
                      </a:endParaRPr>
                    </a:p>
                  </a:txBody>
                  <a:tcPr marL="68580" marR="68580" marT="0" marB="0" anchor="b"/>
                </a:tc>
              </a:tr>
              <a:tr h="584161">
                <a:tc>
                  <a:txBody>
                    <a:bodyPr/>
                    <a:lstStyle/>
                    <a:p>
                      <a:pPr>
                        <a:lnSpc>
                          <a:spcPct val="115000"/>
                        </a:lnSpc>
                        <a:spcAft>
                          <a:spcPts val="0"/>
                        </a:spcAft>
                      </a:pPr>
                      <a:r>
                        <a:rPr lang="en-GB" sz="1100">
                          <a:effectLst/>
                        </a:rPr>
                        <a:t>P11</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F#</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R11</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P8</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Eb</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R8</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P6</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C#</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R6</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P4</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B</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R4</a:t>
                      </a:r>
                      <a:endParaRPr lang="en-GB" sz="1100">
                        <a:effectLst/>
                        <a:latin typeface="Calibri"/>
                        <a:ea typeface="Calibri"/>
                        <a:cs typeface="Arial"/>
                      </a:endParaRPr>
                    </a:p>
                  </a:txBody>
                  <a:tcPr marL="68580" marR="68580" marT="0" marB="0" anchor="b"/>
                </a:tc>
              </a:tr>
              <a:tr h="357832">
                <a:tc>
                  <a:txBody>
                    <a:bodyPr/>
                    <a:lstStyle/>
                    <a:p>
                      <a:pPr>
                        <a:lnSpc>
                          <a:spcPct val="115000"/>
                        </a:lnSpc>
                        <a:spcAft>
                          <a:spcPts val="0"/>
                        </a:spcAft>
                      </a:pPr>
                      <a:r>
                        <a:rPr lang="en-GB" sz="1100">
                          <a:effectLst/>
                        </a:rPr>
                        <a:t>P2</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R2</a:t>
                      </a:r>
                      <a:endParaRPr lang="en-GB" sz="1100">
                        <a:effectLst/>
                        <a:latin typeface="Calibri"/>
                        <a:ea typeface="Calibri"/>
                        <a:cs typeface="Arial"/>
                      </a:endParaRPr>
                    </a:p>
                  </a:txBody>
                  <a:tcPr marL="68580" marR="68580" marT="0" marB="0" anchor="b"/>
                </a:tc>
              </a:tr>
              <a:tr h="584161">
                <a:tc>
                  <a:txBody>
                    <a:bodyPr/>
                    <a:lstStyle/>
                    <a:p>
                      <a:pPr>
                        <a:lnSpc>
                          <a:spcPct val="115000"/>
                        </a:lnSpc>
                        <a:spcAft>
                          <a:spcPts val="0"/>
                        </a:spcAft>
                      </a:pPr>
                      <a:r>
                        <a:rPr lang="en-GB" sz="1100">
                          <a:effectLst/>
                        </a:rPr>
                        <a:t> </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RI3</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RI7</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RI11</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RI2</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RI5</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RI9</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RI1</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RI4</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RI6</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RI8</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a:effectLst/>
                        </a:rPr>
                        <a:t>RI10</a:t>
                      </a:r>
                      <a:endParaRPr lang="en-GB" sz="1100">
                        <a:effectLst/>
                        <a:latin typeface="Calibri"/>
                        <a:ea typeface="Calibri"/>
                        <a:cs typeface="Arial"/>
                      </a:endParaRPr>
                    </a:p>
                  </a:txBody>
                  <a:tcPr marL="68580" marR="68580" marT="0" marB="0" anchor="b"/>
                </a:tc>
                <a:tc>
                  <a:txBody>
                    <a:bodyPr/>
                    <a:lstStyle/>
                    <a:p>
                      <a:pPr>
                        <a:lnSpc>
                          <a:spcPct val="115000"/>
                        </a:lnSpc>
                        <a:spcAft>
                          <a:spcPts val="0"/>
                        </a:spcAft>
                      </a:pPr>
                      <a:r>
                        <a:rPr lang="en-GB" sz="1100" dirty="0">
                          <a:effectLst/>
                        </a:rPr>
                        <a:t> </a:t>
                      </a:r>
                      <a:endParaRPr lang="en-GB" sz="1100" dirty="0">
                        <a:effectLst/>
                        <a:latin typeface="Calibri"/>
                        <a:ea typeface="Calibri"/>
                        <a:cs typeface="Arial"/>
                      </a:endParaRPr>
                    </a:p>
                  </a:txBody>
                  <a:tcPr marL="68580" marR="68580" marT="0" marB="0" anchor="b"/>
                </a:tc>
              </a:tr>
            </a:tbl>
          </a:graphicData>
        </a:graphic>
      </p:graphicFrame>
    </p:spTree>
    <p:extLst>
      <p:ext uri="{BB962C8B-B14F-4D97-AF65-F5344CB8AC3E}">
        <p14:creationId xmlns:p14="http://schemas.microsoft.com/office/powerpoint/2010/main" val="1057252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80"/>
            <a:ext cx="7467600" cy="5441045"/>
          </a:xfrm>
        </p:spPr>
        <p:txBody>
          <a:bodyPr>
            <a:normAutofit/>
          </a:bodyPr>
          <a:lstStyle/>
          <a:p>
            <a:pPr lvl="0"/>
            <a:r>
              <a:rPr lang="en-GB" dirty="0"/>
              <a:t>Add numbers to the PRIME column following this pattern.</a:t>
            </a:r>
          </a:p>
          <a:p>
            <a:pPr lvl="0"/>
            <a:r>
              <a:rPr lang="en-GB" dirty="0"/>
              <a:t>Then add numbers to the RETROGRADE column (same as the PRIME)</a:t>
            </a:r>
          </a:p>
          <a:p>
            <a:pPr lvl="0"/>
            <a:r>
              <a:rPr lang="en-GB" dirty="0"/>
              <a:t>Add numbers to the INVERSION – this starts on the same note as the PRIME.</a:t>
            </a:r>
          </a:p>
          <a:p>
            <a:pPr lvl="0"/>
            <a:r>
              <a:rPr lang="en-GB" dirty="0"/>
              <a:t>Add numbers to the RETROGRADE INVERSION – same as inversion</a:t>
            </a:r>
          </a:p>
          <a:p>
            <a:pPr lvl="0"/>
            <a:r>
              <a:rPr lang="en-GB" dirty="0"/>
              <a:t>Now complete the PRIME ROWS starting with P1 and move every note in P0 up a semitone.  Then with P2 move every note in P1 up a semitone, and so on.</a:t>
            </a:r>
          </a:p>
          <a:p>
            <a:pPr lvl="0"/>
            <a:r>
              <a:rPr lang="en-GB" dirty="0"/>
              <a:t>You should now have a completed matrix with all 48 possible rows that you can use.</a:t>
            </a:r>
          </a:p>
          <a:p>
            <a:endParaRPr lang="en-GB" dirty="0"/>
          </a:p>
        </p:txBody>
      </p:sp>
    </p:spTree>
    <p:extLst>
      <p:ext uri="{BB962C8B-B14F-4D97-AF65-F5344CB8AC3E}">
        <p14:creationId xmlns:p14="http://schemas.microsoft.com/office/powerpoint/2010/main" val="466089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Rhythm</a:t>
            </a:r>
            <a:endParaRPr lang="en-GB" dirty="0"/>
          </a:p>
        </p:txBody>
      </p:sp>
      <p:sp>
        <p:nvSpPr>
          <p:cNvPr id="3" name="Content Placeholder 2"/>
          <p:cNvSpPr>
            <a:spLocks noGrp="1"/>
          </p:cNvSpPr>
          <p:nvPr>
            <p:ph idx="1"/>
          </p:nvPr>
        </p:nvSpPr>
        <p:spPr>
          <a:xfrm>
            <a:off x="827584" y="1628800"/>
            <a:ext cx="7467600" cy="4824536"/>
          </a:xfrm>
        </p:spPr>
        <p:txBody>
          <a:bodyPr>
            <a:normAutofit fontScale="92500"/>
          </a:bodyPr>
          <a:lstStyle/>
          <a:p>
            <a:r>
              <a:rPr lang="en-GB" dirty="0"/>
              <a:t>In serial music, rhythmic patterns:</a:t>
            </a:r>
          </a:p>
          <a:p>
            <a:pPr lvl="0"/>
            <a:r>
              <a:rPr lang="en-GB" dirty="0"/>
              <a:t>Are often complex</a:t>
            </a:r>
          </a:p>
          <a:p>
            <a:pPr lvl="0"/>
            <a:r>
              <a:rPr lang="en-GB" dirty="0"/>
              <a:t>Have regularly changing metres</a:t>
            </a:r>
          </a:p>
          <a:p>
            <a:pPr lvl="0"/>
            <a:r>
              <a:rPr lang="en-GB" dirty="0"/>
              <a:t>Contain irregular accents, pulses or dividing parts of beats</a:t>
            </a:r>
          </a:p>
          <a:p>
            <a:r>
              <a:rPr lang="en-GB" dirty="0"/>
              <a:t>Time signatures are often unusual and can change regularly.  Some Time Signatures that are often found in serial music are</a:t>
            </a:r>
            <a:r>
              <a:rPr lang="en-GB" dirty="0" smtClean="0"/>
              <a:t>:</a:t>
            </a:r>
          </a:p>
          <a:p>
            <a:endParaRPr lang="en-GB" dirty="0"/>
          </a:p>
          <a:p>
            <a:endParaRPr lang="en-GB" dirty="0" smtClean="0"/>
          </a:p>
          <a:p>
            <a:endParaRPr lang="en-GB" dirty="0" smtClean="0"/>
          </a:p>
          <a:p>
            <a:r>
              <a:rPr lang="en-GB" dirty="0" smtClean="0"/>
              <a:t>Choose </a:t>
            </a:r>
            <a:r>
              <a:rPr lang="en-GB" dirty="0"/>
              <a:t>at least one Time Signature you think would be appropriate for your piece of music.</a:t>
            </a:r>
          </a:p>
          <a:p>
            <a:endParaRPr lang="en-GB" dirty="0"/>
          </a:p>
          <a:p>
            <a:pPr marL="0" indent="0">
              <a:buNone/>
            </a:pPr>
            <a:endParaRPr lang="en-GB" dirty="0"/>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37652" y="4426064"/>
            <a:ext cx="554355" cy="80454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371157" y="4367644"/>
            <a:ext cx="680720" cy="94361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2174817" y="4297794"/>
            <a:ext cx="826770" cy="100012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5475547" y="4380344"/>
            <a:ext cx="626110" cy="797560"/>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6551872" y="4365104"/>
            <a:ext cx="554355" cy="803910"/>
          </a:xfrm>
          <a:prstGeom prst="rect">
            <a:avLst/>
          </a:prstGeom>
        </p:spPr>
      </p:pic>
    </p:spTree>
    <p:extLst>
      <p:ext uri="{BB962C8B-B14F-4D97-AF65-F5344CB8AC3E}">
        <p14:creationId xmlns:p14="http://schemas.microsoft.com/office/powerpoint/2010/main" val="391994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TASK</a:t>
            </a:r>
            <a:endParaRPr lang="en-GB" dirty="0"/>
          </a:p>
        </p:txBody>
      </p:sp>
      <p:sp>
        <p:nvSpPr>
          <p:cNvPr id="3" name="Content Placeholder 2"/>
          <p:cNvSpPr>
            <a:spLocks noGrp="1"/>
          </p:cNvSpPr>
          <p:nvPr>
            <p:ph idx="1"/>
          </p:nvPr>
        </p:nvSpPr>
        <p:spPr/>
        <p:txBody>
          <a:bodyPr>
            <a:normAutofit fontScale="92500"/>
          </a:bodyPr>
          <a:lstStyle/>
          <a:p>
            <a:r>
              <a:rPr lang="en-GB" dirty="0" smtClean="0"/>
              <a:t>Create a 1 page fact sheet on ARNOLD SCHOENBERG.</a:t>
            </a:r>
          </a:p>
          <a:p>
            <a:r>
              <a:rPr lang="en-GB" dirty="0" smtClean="0"/>
              <a:t>You should include the following information:</a:t>
            </a:r>
          </a:p>
          <a:p>
            <a:pPr lvl="2"/>
            <a:r>
              <a:rPr lang="en-GB" dirty="0" smtClean="0"/>
              <a:t>Background of his life – born, died, jobs, musician friends, where he spent his life, other styles of music he composed etc.</a:t>
            </a:r>
          </a:p>
          <a:p>
            <a:pPr lvl="2"/>
            <a:r>
              <a:rPr lang="en-GB" dirty="0" smtClean="0"/>
              <a:t>Why he wrote pieces using a SERIAL approach</a:t>
            </a:r>
          </a:p>
          <a:p>
            <a:pPr lvl="2"/>
            <a:r>
              <a:rPr lang="en-GB" dirty="0" smtClean="0"/>
              <a:t>2 examples of his serial music – listen to them, comment on what you hear and find out some information about the pieces</a:t>
            </a:r>
          </a:p>
          <a:p>
            <a:pPr lvl="2"/>
            <a:endParaRPr lang="en-GB" dirty="0"/>
          </a:p>
          <a:p>
            <a:pPr lvl="2"/>
            <a:r>
              <a:rPr lang="en-GB" dirty="0" smtClean="0"/>
              <a:t>DUE 1 WEEK FROM TODAY </a:t>
            </a:r>
          </a:p>
          <a:p>
            <a:pPr marL="640080" lvl="2" indent="0">
              <a:buNone/>
            </a:pPr>
            <a:endParaRPr lang="en-GB" dirty="0" smtClean="0"/>
          </a:p>
          <a:p>
            <a:pPr marL="640080" lvl="2" indent="0">
              <a:buNone/>
            </a:pPr>
            <a:r>
              <a:rPr lang="en-GB" dirty="0" smtClean="0"/>
              <a:t>****FORMS PART OF COMPOSITION ASSESSMENT****</a:t>
            </a:r>
          </a:p>
          <a:p>
            <a:pPr lvl="2"/>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1959868" cy="124152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88639"/>
            <a:ext cx="1959868" cy="1241527"/>
          </a:xfrm>
          <a:prstGeom prst="rect">
            <a:avLst/>
          </a:prstGeom>
        </p:spPr>
      </p:pic>
    </p:spTree>
    <p:extLst>
      <p:ext uri="{BB962C8B-B14F-4D97-AF65-F5344CB8AC3E}">
        <p14:creationId xmlns:p14="http://schemas.microsoft.com/office/powerpoint/2010/main" val="3612010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04664"/>
            <a:ext cx="7467600" cy="5688632"/>
          </a:xfrm>
        </p:spPr>
        <p:txBody>
          <a:bodyPr/>
          <a:lstStyle/>
          <a:p>
            <a:r>
              <a:rPr lang="en-GB" dirty="0"/>
              <a:t>Before you start composing your piece, decide on a few rhythms you could use within the time signature you have chosen.  There are some examples below.  </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a:t>Notice the use of rests, accents, staccato and slurs. </a:t>
            </a:r>
          </a:p>
          <a:p>
            <a:pPr marL="0" indent="0">
              <a:buNone/>
            </a:pPr>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01474" y="1628800"/>
            <a:ext cx="2017097" cy="145851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2482" y="3203116"/>
            <a:ext cx="2862659" cy="125088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965141" y="1773460"/>
            <a:ext cx="2764338" cy="1313851"/>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644008" y="3238109"/>
            <a:ext cx="3370148" cy="1354696"/>
          </a:xfrm>
          <a:prstGeom prst="rect">
            <a:avLst/>
          </a:prstGeom>
        </p:spPr>
      </p:pic>
    </p:spTree>
    <p:extLst>
      <p:ext uri="{BB962C8B-B14F-4D97-AF65-F5344CB8AC3E}">
        <p14:creationId xmlns:p14="http://schemas.microsoft.com/office/powerpoint/2010/main" val="1063672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1440" cy="1442674"/>
          </a:xfrm>
        </p:spPr>
        <p:txBody>
          <a:bodyPr/>
          <a:lstStyle/>
          <a:p>
            <a:r>
              <a:rPr lang="en-GB" dirty="0" smtClean="0"/>
              <a:t>Time Signature/Rhythm</a:t>
            </a:r>
            <a:endParaRPr lang="en-GB" dirty="0"/>
          </a:p>
        </p:txBody>
      </p:sp>
      <p:sp>
        <p:nvSpPr>
          <p:cNvPr id="3" name="Content Placeholder 2"/>
          <p:cNvSpPr>
            <a:spLocks noGrp="1"/>
          </p:cNvSpPr>
          <p:nvPr>
            <p:ph idx="1"/>
          </p:nvPr>
        </p:nvSpPr>
        <p:spPr>
          <a:xfrm>
            <a:off x="827584" y="1700808"/>
            <a:ext cx="7467600" cy="4824536"/>
          </a:xfrm>
        </p:spPr>
        <p:txBody>
          <a:bodyPr>
            <a:normAutofit lnSpcReduction="10000"/>
          </a:bodyPr>
          <a:lstStyle/>
          <a:p>
            <a:r>
              <a:rPr lang="en-GB" dirty="0"/>
              <a:t>Now, using the time signature you have chosen, create 4 rhythms in the boxes below.  This can be used as a basis for your piece</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Remember </a:t>
            </a:r>
            <a:r>
              <a:rPr lang="en-GB" dirty="0"/>
              <a:t>to include ARTICULATION (staccato/slur/accents) </a:t>
            </a:r>
          </a:p>
          <a:p>
            <a:endParaRPr lang="en-GB" dirty="0"/>
          </a:p>
        </p:txBody>
      </p:sp>
      <p:sp>
        <p:nvSpPr>
          <p:cNvPr id="4" name="Rounded Rectangle 3"/>
          <p:cNvSpPr/>
          <p:nvPr/>
        </p:nvSpPr>
        <p:spPr>
          <a:xfrm>
            <a:off x="1311781" y="2945167"/>
            <a:ext cx="2976245" cy="114744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ounded Rectangle 4"/>
          <p:cNvSpPr/>
          <p:nvPr/>
        </p:nvSpPr>
        <p:spPr>
          <a:xfrm>
            <a:off x="4912181" y="2936809"/>
            <a:ext cx="2976245" cy="114744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ounded Rectangle 5"/>
          <p:cNvSpPr/>
          <p:nvPr/>
        </p:nvSpPr>
        <p:spPr>
          <a:xfrm>
            <a:off x="1317496" y="4224057"/>
            <a:ext cx="2976245" cy="114744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ounded Rectangle 6"/>
          <p:cNvSpPr/>
          <p:nvPr/>
        </p:nvSpPr>
        <p:spPr>
          <a:xfrm>
            <a:off x="4908555" y="4212429"/>
            <a:ext cx="2976245" cy="114744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66148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Augmentation</a:t>
            </a:r>
            <a:endParaRPr lang="en-GB" dirty="0"/>
          </a:p>
        </p:txBody>
      </p:sp>
      <p:sp>
        <p:nvSpPr>
          <p:cNvPr id="3" name="Content Placeholder 2"/>
          <p:cNvSpPr>
            <a:spLocks noGrp="1"/>
          </p:cNvSpPr>
          <p:nvPr>
            <p:ph idx="1"/>
          </p:nvPr>
        </p:nvSpPr>
        <p:spPr/>
        <p:txBody>
          <a:bodyPr/>
          <a:lstStyle/>
          <a:p>
            <a:pPr marL="0" indent="0">
              <a:buNone/>
            </a:pPr>
            <a:r>
              <a:rPr lang="en-GB" dirty="0"/>
              <a:t>Two rhythmic devices often used in SERIAL music are:</a:t>
            </a:r>
          </a:p>
          <a:p>
            <a:r>
              <a:rPr lang="en-GB" dirty="0"/>
              <a:t>AUGMENTATION - An increase in the length of notes. The music will sound slower when imitated or repeated.</a:t>
            </a:r>
          </a:p>
          <a:p>
            <a:r>
              <a:rPr lang="en-GB" dirty="0"/>
              <a:t>For example:</a:t>
            </a:r>
          </a:p>
          <a:p>
            <a:pPr marL="0" indent="0">
              <a:buNone/>
            </a:pPr>
            <a:endParaRPr lang="en-GB" dirty="0" smtClean="0"/>
          </a:p>
          <a:p>
            <a:pPr marL="0" indent="0">
              <a:buNone/>
            </a:pPr>
            <a:r>
              <a:rPr lang="en-GB" dirty="0"/>
              <a:t>This:						will become</a:t>
            </a:r>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91680" y="4077072"/>
            <a:ext cx="2029460" cy="1152128"/>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868144" y="4077072"/>
            <a:ext cx="2232248" cy="1152128"/>
          </a:xfrm>
          <a:prstGeom prst="rect">
            <a:avLst/>
          </a:prstGeom>
        </p:spPr>
      </p:pic>
    </p:spTree>
    <p:extLst>
      <p:ext uri="{BB962C8B-B14F-4D97-AF65-F5344CB8AC3E}">
        <p14:creationId xmlns:p14="http://schemas.microsoft.com/office/powerpoint/2010/main" val="732902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Diminution</a:t>
            </a:r>
            <a:endParaRPr lang="en-GB" dirty="0"/>
          </a:p>
        </p:txBody>
      </p:sp>
      <p:sp>
        <p:nvSpPr>
          <p:cNvPr id="3" name="Content Placeholder 2"/>
          <p:cNvSpPr>
            <a:spLocks noGrp="1"/>
          </p:cNvSpPr>
          <p:nvPr>
            <p:ph idx="1"/>
          </p:nvPr>
        </p:nvSpPr>
        <p:spPr/>
        <p:txBody>
          <a:bodyPr/>
          <a:lstStyle/>
          <a:p>
            <a:r>
              <a:rPr lang="en-GB" dirty="0"/>
              <a:t>DIMINUTION - A decrease in the length of notes. The music will sound faster when imitated or repeated.</a:t>
            </a:r>
          </a:p>
          <a:p>
            <a:r>
              <a:rPr lang="en-GB" dirty="0"/>
              <a:t>For example:</a:t>
            </a:r>
          </a:p>
          <a:p>
            <a:pPr marL="0" indent="0">
              <a:buNone/>
            </a:pPr>
            <a:endParaRPr lang="en-GB" dirty="0" smtClean="0"/>
          </a:p>
          <a:p>
            <a:pPr marL="0" indent="0">
              <a:buNone/>
            </a:pPr>
            <a:r>
              <a:rPr lang="en-GB" dirty="0"/>
              <a:t>This: 					will become</a:t>
            </a:r>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19672" y="3356992"/>
            <a:ext cx="1944216" cy="108012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292080" y="3284984"/>
            <a:ext cx="2651010" cy="1080120"/>
          </a:xfrm>
          <a:prstGeom prst="rect">
            <a:avLst/>
          </a:prstGeom>
        </p:spPr>
      </p:pic>
    </p:spTree>
    <p:extLst>
      <p:ext uri="{BB962C8B-B14F-4D97-AF65-F5344CB8AC3E}">
        <p14:creationId xmlns:p14="http://schemas.microsoft.com/office/powerpoint/2010/main" val="1463898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Augmentation</a:t>
            </a:r>
            <a:endParaRPr lang="en-GB" dirty="0"/>
          </a:p>
        </p:txBody>
      </p:sp>
      <p:sp>
        <p:nvSpPr>
          <p:cNvPr id="3" name="Content Placeholder 2"/>
          <p:cNvSpPr>
            <a:spLocks noGrp="1"/>
          </p:cNvSpPr>
          <p:nvPr>
            <p:ph idx="1"/>
          </p:nvPr>
        </p:nvSpPr>
        <p:spPr/>
        <p:txBody>
          <a:bodyPr/>
          <a:lstStyle/>
          <a:p>
            <a:r>
              <a:rPr lang="en-GB" dirty="0"/>
              <a:t>Choose 2 examples from your rhythms above and AUGMENT them..</a:t>
            </a:r>
          </a:p>
          <a:p>
            <a:endParaRPr lang="en-GB" dirty="0"/>
          </a:p>
        </p:txBody>
      </p:sp>
      <p:sp>
        <p:nvSpPr>
          <p:cNvPr id="4" name="Rounded Rectangle 3"/>
          <p:cNvSpPr/>
          <p:nvPr/>
        </p:nvSpPr>
        <p:spPr>
          <a:xfrm>
            <a:off x="1043608" y="3284984"/>
            <a:ext cx="2976245" cy="1656184"/>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ounded Rectangle 4"/>
          <p:cNvSpPr/>
          <p:nvPr/>
        </p:nvSpPr>
        <p:spPr>
          <a:xfrm>
            <a:off x="5076056" y="3270767"/>
            <a:ext cx="2976245" cy="1670401"/>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84876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Diminution</a:t>
            </a:r>
            <a:endParaRPr lang="en-GB" dirty="0"/>
          </a:p>
        </p:txBody>
      </p:sp>
      <p:sp>
        <p:nvSpPr>
          <p:cNvPr id="3" name="Content Placeholder 2"/>
          <p:cNvSpPr>
            <a:spLocks noGrp="1"/>
          </p:cNvSpPr>
          <p:nvPr>
            <p:ph idx="1"/>
          </p:nvPr>
        </p:nvSpPr>
        <p:spPr/>
        <p:txBody>
          <a:bodyPr/>
          <a:lstStyle/>
          <a:p>
            <a:r>
              <a:rPr lang="en-GB" dirty="0"/>
              <a:t>Using the remaining two rows, write them out below using DIMINUTION.. </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a:t>Try to use both of these concepts within your piece.</a:t>
            </a:r>
          </a:p>
          <a:p>
            <a:endParaRPr lang="en-GB" dirty="0"/>
          </a:p>
        </p:txBody>
      </p:sp>
      <p:sp>
        <p:nvSpPr>
          <p:cNvPr id="4" name="Rounded Rectangle 3"/>
          <p:cNvSpPr/>
          <p:nvPr/>
        </p:nvSpPr>
        <p:spPr>
          <a:xfrm>
            <a:off x="1043608" y="3284984"/>
            <a:ext cx="2976245" cy="1656184"/>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ounded Rectangle 4"/>
          <p:cNvSpPr/>
          <p:nvPr/>
        </p:nvSpPr>
        <p:spPr>
          <a:xfrm>
            <a:off x="5076056" y="3270767"/>
            <a:ext cx="2976245" cy="1670401"/>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46743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 melody</a:t>
            </a:r>
            <a:endParaRPr lang="en-GB" dirty="0"/>
          </a:p>
        </p:txBody>
      </p:sp>
      <p:sp>
        <p:nvSpPr>
          <p:cNvPr id="3" name="Content Placeholder 2"/>
          <p:cNvSpPr>
            <a:spLocks noGrp="1"/>
          </p:cNvSpPr>
          <p:nvPr>
            <p:ph idx="1"/>
          </p:nvPr>
        </p:nvSpPr>
        <p:spPr/>
        <p:txBody>
          <a:bodyPr/>
          <a:lstStyle/>
          <a:p>
            <a:r>
              <a:rPr lang="en-GB" dirty="0"/>
              <a:t>Decide on </a:t>
            </a:r>
            <a:r>
              <a:rPr lang="en-GB" b="1" dirty="0"/>
              <a:t>one</a:t>
            </a:r>
            <a:r>
              <a:rPr lang="en-GB" dirty="0"/>
              <a:t> row from your matrix	</a:t>
            </a:r>
            <a:r>
              <a:rPr lang="en-GB" dirty="0" smtClean="0"/>
              <a:t>-</a:t>
            </a:r>
          </a:p>
          <a:p>
            <a:endParaRPr lang="en-GB" dirty="0"/>
          </a:p>
          <a:p>
            <a:r>
              <a:rPr lang="en-GB" dirty="0"/>
              <a:t>Using a rhythmic idea above, create a melody in the space below:</a:t>
            </a:r>
          </a:p>
          <a:p>
            <a:endParaRPr lang="en-GB" dirty="0"/>
          </a:p>
          <a:p>
            <a:endParaRPr lang="en-GB" dirty="0" smtClean="0"/>
          </a:p>
          <a:p>
            <a:pPr marL="0" indent="0">
              <a:buNone/>
            </a:pPr>
            <a:endParaRPr lang="en-GB" dirty="0"/>
          </a:p>
          <a:p>
            <a:r>
              <a:rPr lang="en-GB" dirty="0"/>
              <a:t>Show this to your teacher when you have finished.</a:t>
            </a:r>
          </a:p>
          <a:p>
            <a:endParaRPr lang="en-GB" dirty="0"/>
          </a:p>
          <a:p>
            <a:endParaRPr lang="en-GB" dirty="0"/>
          </a:p>
        </p:txBody>
      </p:sp>
      <p:sp>
        <p:nvSpPr>
          <p:cNvPr id="4" name="Rectangle 3"/>
          <p:cNvSpPr/>
          <p:nvPr/>
        </p:nvSpPr>
        <p:spPr>
          <a:xfrm>
            <a:off x="6372200" y="2060848"/>
            <a:ext cx="768350" cy="3886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15616" y="3997008"/>
            <a:ext cx="6468745" cy="1136015"/>
          </a:xfrm>
          <a:prstGeom prst="rect">
            <a:avLst/>
          </a:prstGeom>
        </p:spPr>
      </p:pic>
    </p:spTree>
    <p:extLst>
      <p:ext uri="{BB962C8B-B14F-4D97-AF65-F5344CB8AC3E}">
        <p14:creationId xmlns:p14="http://schemas.microsoft.com/office/powerpoint/2010/main" val="1552536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TEXTURE</a:t>
            </a:r>
            <a:endParaRPr lang="en-GB" dirty="0"/>
          </a:p>
        </p:txBody>
      </p:sp>
      <p:sp>
        <p:nvSpPr>
          <p:cNvPr id="3" name="Content Placeholder 2"/>
          <p:cNvSpPr>
            <a:spLocks noGrp="1"/>
          </p:cNvSpPr>
          <p:nvPr>
            <p:ph idx="1"/>
          </p:nvPr>
        </p:nvSpPr>
        <p:spPr/>
        <p:txBody>
          <a:bodyPr/>
          <a:lstStyle/>
          <a:p>
            <a:r>
              <a:rPr lang="en-GB" dirty="0" smtClean="0"/>
              <a:t>There </a:t>
            </a:r>
            <a:r>
              <a:rPr lang="en-GB" dirty="0"/>
              <a:t>are three types of texture that you can base your piece of music on:</a:t>
            </a:r>
          </a:p>
          <a:p>
            <a:pPr lvl="1"/>
            <a:r>
              <a:rPr lang="en-GB" b="1" dirty="0"/>
              <a:t>Imitative Counterpoint</a:t>
            </a:r>
            <a:r>
              <a:rPr lang="en-GB" dirty="0"/>
              <a:t> – where a row is repeated in another instrument and so on, similar to Schoenberg’s Trio from Suite fur </a:t>
            </a:r>
            <a:r>
              <a:rPr lang="en-GB" dirty="0" err="1"/>
              <a:t>Klavier</a:t>
            </a:r>
            <a:r>
              <a:rPr lang="en-GB" dirty="0"/>
              <a:t> Op. 25, which we looked at earlier in the unit.</a:t>
            </a:r>
          </a:p>
          <a:p>
            <a:endParaRPr lang="en-GB" dirty="0"/>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396514" y="4435842"/>
            <a:ext cx="5943600" cy="1301115"/>
          </a:xfrm>
          <a:prstGeom prst="rect">
            <a:avLst/>
          </a:prstGeom>
        </p:spPr>
      </p:pic>
      <p:sp>
        <p:nvSpPr>
          <p:cNvPr id="11" name="Rectangle 10"/>
          <p:cNvSpPr/>
          <p:nvPr/>
        </p:nvSpPr>
        <p:spPr>
          <a:xfrm>
            <a:off x="2987824" y="4437112"/>
            <a:ext cx="2804160" cy="694690"/>
          </a:xfrm>
          <a:prstGeom prst="rec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p:cNvSpPr/>
          <p:nvPr/>
        </p:nvSpPr>
        <p:spPr>
          <a:xfrm>
            <a:off x="4499124" y="5131802"/>
            <a:ext cx="2840355" cy="609600"/>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12"/>
          <p:cNvSpPr/>
          <p:nvPr/>
        </p:nvSpPr>
        <p:spPr>
          <a:xfrm>
            <a:off x="1755924" y="5132437"/>
            <a:ext cx="2681605" cy="6096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57447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TEXTURE</a:t>
            </a:r>
          </a:p>
        </p:txBody>
      </p:sp>
      <p:sp>
        <p:nvSpPr>
          <p:cNvPr id="3" name="Content Placeholder 2"/>
          <p:cNvSpPr>
            <a:spLocks noGrp="1"/>
          </p:cNvSpPr>
          <p:nvPr>
            <p:ph idx="1"/>
          </p:nvPr>
        </p:nvSpPr>
        <p:spPr/>
        <p:txBody>
          <a:bodyPr/>
          <a:lstStyle/>
          <a:p>
            <a:pPr lvl="0"/>
            <a:r>
              <a:rPr lang="en-GB" b="1" dirty="0"/>
              <a:t>Harmonic Texture</a:t>
            </a:r>
            <a:r>
              <a:rPr lang="en-GB" dirty="0"/>
              <a:t> – where the rows are used to create harmony.  You may use one row to create a melodic line and another row in clusters to create a harmonic accompaniment</a:t>
            </a:r>
            <a:r>
              <a:rPr lang="en-GB" dirty="0" smtClean="0"/>
              <a:t>.</a:t>
            </a:r>
          </a:p>
          <a:p>
            <a:pPr marL="0" lvl="0" indent="0">
              <a:buNone/>
            </a:pPr>
            <a:endParaRPr lang="en-GB" dirty="0"/>
          </a:p>
          <a:p>
            <a:pPr lvl="0"/>
            <a:r>
              <a:rPr lang="en-GB" b="1" dirty="0"/>
              <a:t>Pointillism</a:t>
            </a:r>
            <a:r>
              <a:rPr lang="en-GB" dirty="0"/>
              <a:t> – where passages of music where the notes tend to be dots, rather than rounded musical phrases.  In music, pointillism texture is extremely bare and sparse and made up of single notes, tiny motifs or wisps of sound.</a:t>
            </a:r>
          </a:p>
          <a:p>
            <a:endParaRPr lang="en-GB" dirty="0"/>
          </a:p>
        </p:txBody>
      </p:sp>
    </p:spTree>
    <p:extLst>
      <p:ext uri="{BB962C8B-B14F-4D97-AF65-F5344CB8AC3E}">
        <p14:creationId xmlns:p14="http://schemas.microsoft.com/office/powerpoint/2010/main" val="769277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TEXTURE</a:t>
            </a:r>
            <a:endParaRPr lang="en-GB" b="1" dirty="0"/>
          </a:p>
        </p:txBody>
      </p:sp>
      <p:sp>
        <p:nvSpPr>
          <p:cNvPr id="3" name="Content Placeholder 2"/>
          <p:cNvSpPr>
            <a:spLocks noGrp="1"/>
          </p:cNvSpPr>
          <p:nvPr>
            <p:ph idx="1"/>
          </p:nvPr>
        </p:nvSpPr>
        <p:spPr/>
        <p:txBody>
          <a:bodyPr/>
          <a:lstStyle/>
          <a:p>
            <a:r>
              <a:rPr lang="en-GB" dirty="0"/>
              <a:t>Consider each of these options and make notes below describing which style you feel would be most appropriate to your piece and why.</a:t>
            </a:r>
          </a:p>
          <a:p>
            <a:endParaRPr lang="en-GB" dirty="0"/>
          </a:p>
        </p:txBody>
      </p:sp>
      <p:sp>
        <p:nvSpPr>
          <p:cNvPr id="4" name="Rounded Rectangle 3"/>
          <p:cNvSpPr/>
          <p:nvPr/>
        </p:nvSpPr>
        <p:spPr>
          <a:xfrm>
            <a:off x="1619672" y="3558634"/>
            <a:ext cx="5914390" cy="224663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07388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serialism?</a:t>
            </a:r>
            <a:endParaRPr lang="en-GB" dirty="0"/>
          </a:p>
        </p:txBody>
      </p:sp>
      <p:sp>
        <p:nvSpPr>
          <p:cNvPr id="3" name="Content Placeholder 2"/>
          <p:cNvSpPr>
            <a:spLocks noGrp="1"/>
          </p:cNvSpPr>
          <p:nvPr>
            <p:ph idx="1"/>
          </p:nvPr>
        </p:nvSpPr>
        <p:spPr/>
        <p:txBody>
          <a:bodyPr/>
          <a:lstStyle/>
          <a:p>
            <a:r>
              <a:rPr lang="en-GB" dirty="0" smtClean="0"/>
              <a:t>Serialism is a technique of composing in which one or more musical elements e.g. pitch, duration, dynamics, are arranged in a fixed specific order, or series.</a:t>
            </a:r>
          </a:p>
          <a:p>
            <a:r>
              <a:rPr lang="en-GB" dirty="0" smtClean="0"/>
              <a:t>The most common element to be arranged in a series is pitch, in which all twelve tones of the octave are arranged in an order the composer chooses.</a:t>
            </a:r>
          </a:p>
          <a:p>
            <a:r>
              <a:rPr lang="en-GB" dirty="0" smtClean="0"/>
              <a:t>This is called a </a:t>
            </a:r>
            <a:r>
              <a:rPr lang="en-GB" b="1" u="sng" dirty="0" smtClean="0"/>
              <a:t>TONE ROW</a:t>
            </a:r>
            <a:r>
              <a:rPr lang="en-GB" dirty="0" smtClean="0"/>
              <a:t>.</a:t>
            </a:r>
          </a:p>
          <a:p>
            <a:endParaRPr lang="en-GB" b="1" u="sng" dirty="0"/>
          </a:p>
        </p:txBody>
      </p:sp>
    </p:spTree>
    <p:extLst>
      <p:ext uri="{BB962C8B-B14F-4D97-AF65-F5344CB8AC3E}">
        <p14:creationId xmlns:p14="http://schemas.microsoft.com/office/powerpoint/2010/main" val="1119611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STYLE</a:t>
            </a:r>
            <a:endParaRPr lang="en-GB" dirty="0"/>
          </a:p>
        </p:txBody>
      </p:sp>
      <p:sp>
        <p:nvSpPr>
          <p:cNvPr id="3" name="Content Placeholder 2"/>
          <p:cNvSpPr>
            <a:spLocks noGrp="1"/>
          </p:cNvSpPr>
          <p:nvPr>
            <p:ph idx="1"/>
          </p:nvPr>
        </p:nvSpPr>
        <p:spPr/>
        <p:txBody>
          <a:bodyPr/>
          <a:lstStyle/>
          <a:p>
            <a:r>
              <a:rPr lang="en-GB" dirty="0"/>
              <a:t>If you want to introduce NEOCLASSICISM to your piece by choosing an earlier structure as a basis, then you will have to find out more information relating to that structure.  </a:t>
            </a:r>
          </a:p>
          <a:p>
            <a:r>
              <a:rPr lang="en-GB" dirty="0"/>
              <a:t>For example, you may choose to write in the style of a </a:t>
            </a:r>
            <a:r>
              <a:rPr lang="en-GB" b="1" dirty="0"/>
              <a:t>Minuet &amp; Trio</a:t>
            </a:r>
            <a:r>
              <a:rPr lang="en-GB" dirty="0"/>
              <a:t>.  If this is something you are considering, take time to fully research the style and make notes </a:t>
            </a:r>
            <a:r>
              <a:rPr lang="en-GB" dirty="0" smtClean="0"/>
              <a:t>on your worksheet.</a:t>
            </a:r>
            <a:endParaRPr lang="en-GB" dirty="0"/>
          </a:p>
          <a:p>
            <a:endParaRPr lang="en-GB" dirty="0"/>
          </a:p>
        </p:txBody>
      </p:sp>
    </p:spTree>
    <p:extLst>
      <p:ext uri="{BB962C8B-B14F-4D97-AF65-F5344CB8AC3E}">
        <p14:creationId xmlns:p14="http://schemas.microsoft.com/office/powerpoint/2010/main" val="2737697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41440" cy="1442674"/>
          </a:xfrm>
        </p:spPr>
        <p:txBody>
          <a:bodyPr/>
          <a:lstStyle/>
          <a:p>
            <a:r>
              <a:rPr lang="en-GB" dirty="0" smtClean="0"/>
              <a:t>TIMBRE</a:t>
            </a:r>
            <a:endParaRPr lang="en-GB" dirty="0"/>
          </a:p>
        </p:txBody>
      </p:sp>
      <p:sp>
        <p:nvSpPr>
          <p:cNvPr id="3" name="Content Placeholder 2"/>
          <p:cNvSpPr>
            <a:spLocks noGrp="1"/>
          </p:cNvSpPr>
          <p:nvPr>
            <p:ph idx="1"/>
          </p:nvPr>
        </p:nvSpPr>
        <p:spPr/>
        <p:txBody>
          <a:bodyPr/>
          <a:lstStyle/>
          <a:p>
            <a:r>
              <a:rPr lang="en-GB" dirty="0"/>
              <a:t>You have probably considered your instrumental choice already, but remember to consider the following factors:</a:t>
            </a:r>
          </a:p>
          <a:p>
            <a:pPr lvl="0"/>
            <a:r>
              <a:rPr lang="en-GB" dirty="0"/>
              <a:t>Do not choose too many instruments!</a:t>
            </a:r>
          </a:p>
          <a:p>
            <a:pPr lvl="0"/>
            <a:r>
              <a:rPr lang="en-GB" dirty="0"/>
              <a:t>Consider the style/theme of your piece</a:t>
            </a:r>
          </a:p>
          <a:p>
            <a:pPr lvl="0"/>
            <a:r>
              <a:rPr lang="en-GB" dirty="0"/>
              <a:t>If you are writing in a NEO-CLASSICAL style, you should consider  the instruments used at that time</a:t>
            </a:r>
          </a:p>
          <a:p>
            <a:endParaRPr lang="en-GB" dirty="0"/>
          </a:p>
        </p:txBody>
      </p:sp>
    </p:spTree>
    <p:extLst>
      <p:ext uri="{BB962C8B-B14F-4D97-AF65-F5344CB8AC3E}">
        <p14:creationId xmlns:p14="http://schemas.microsoft.com/office/powerpoint/2010/main" val="3655471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TIMBRE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0216685"/>
              </p:ext>
            </p:extLst>
          </p:nvPr>
        </p:nvGraphicFramePr>
        <p:xfrm>
          <a:off x="1619672" y="2132856"/>
          <a:ext cx="5868670" cy="3168351"/>
        </p:xfrm>
        <a:graphic>
          <a:graphicData uri="http://schemas.openxmlformats.org/drawingml/2006/table">
            <a:tbl>
              <a:tblPr firstRow="1" firstCol="1" bandRow="1">
                <a:tableStyleId>{5C22544A-7EE6-4342-B048-85BDC9FD1C3A}</a:tableStyleId>
              </a:tblPr>
              <a:tblGrid>
                <a:gridCol w="5868670"/>
              </a:tblGrid>
              <a:tr h="530382">
                <a:tc>
                  <a:txBody>
                    <a:bodyPr/>
                    <a:lstStyle/>
                    <a:p>
                      <a:pPr algn="ctr">
                        <a:lnSpc>
                          <a:spcPct val="115000"/>
                        </a:lnSpc>
                        <a:spcAft>
                          <a:spcPts val="0"/>
                        </a:spcAft>
                      </a:pPr>
                      <a:r>
                        <a:rPr lang="en-GB" sz="2800" dirty="0">
                          <a:solidFill>
                            <a:schemeClr val="tx1"/>
                          </a:solidFill>
                          <a:effectLst/>
                        </a:rPr>
                        <a:t>Instruments in my piece are…</a:t>
                      </a:r>
                      <a:endParaRPr lang="en-GB" sz="2800" dirty="0">
                        <a:solidFill>
                          <a:schemeClr val="tx1"/>
                        </a:solidFill>
                        <a:effectLst/>
                        <a:latin typeface="Calibri"/>
                        <a:ea typeface="Calibri"/>
                        <a:cs typeface="Arial"/>
                      </a:endParaRPr>
                    </a:p>
                  </a:txBody>
                  <a:tcPr marL="68580" marR="68580" marT="0" marB="0">
                    <a:solidFill>
                      <a:schemeClr val="bg2">
                        <a:lumMod val="75000"/>
                      </a:schemeClr>
                    </a:solidFill>
                  </a:tcPr>
                </a:tc>
              </a:tr>
              <a:tr h="2637969">
                <a:tc>
                  <a:txBody>
                    <a:bodyPr/>
                    <a:lstStyle/>
                    <a:p>
                      <a:pPr>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bg2">
                        <a:lumMod val="75000"/>
                      </a:schemeClr>
                    </a:solidFill>
                  </a:tcPr>
                </a:tc>
              </a:tr>
            </a:tbl>
          </a:graphicData>
        </a:graphic>
      </p:graphicFrame>
    </p:spTree>
    <p:extLst>
      <p:ext uri="{BB962C8B-B14F-4D97-AF65-F5344CB8AC3E}">
        <p14:creationId xmlns:p14="http://schemas.microsoft.com/office/powerpoint/2010/main" val="2642199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6"/>
            <a:ext cx="7467600" cy="3951337"/>
          </a:xfrm>
        </p:spPr>
        <p:txBody>
          <a:bodyPr/>
          <a:lstStyle/>
          <a:p>
            <a:r>
              <a:rPr lang="en-GB" dirty="0"/>
              <a:t>You are going to analyse an example of work found over the page.  Comment on the following:</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3050355"/>
              </p:ext>
            </p:extLst>
          </p:nvPr>
        </p:nvGraphicFramePr>
        <p:xfrm>
          <a:off x="899592" y="1556791"/>
          <a:ext cx="7560840" cy="4752531"/>
        </p:xfrm>
        <a:graphic>
          <a:graphicData uri="http://schemas.openxmlformats.org/drawingml/2006/table">
            <a:tbl>
              <a:tblPr firstRow="1" firstCol="1" bandRow="1">
                <a:tableStyleId>{5C22544A-7EE6-4342-B048-85BDC9FD1C3A}</a:tableStyleId>
              </a:tblPr>
              <a:tblGrid>
                <a:gridCol w="2639995"/>
                <a:gridCol w="4920845"/>
              </a:tblGrid>
              <a:tr h="1029892">
                <a:tc>
                  <a:txBody>
                    <a:bodyPr/>
                    <a:lstStyle/>
                    <a:p>
                      <a:pPr>
                        <a:lnSpc>
                          <a:spcPct val="115000"/>
                        </a:lnSpc>
                        <a:spcAft>
                          <a:spcPts val="0"/>
                        </a:spcAft>
                      </a:pPr>
                      <a:r>
                        <a:rPr lang="en-GB" sz="2000" dirty="0">
                          <a:effectLst/>
                        </a:rPr>
                        <a:t>Tone Rows</a:t>
                      </a:r>
                      <a:endParaRPr lang="en-GB" sz="2000" dirty="0">
                        <a:effectLst/>
                        <a:latin typeface="Calibri"/>
                        <a:ea typeface="Calibri"/>
                        <a:cs typeface="Arial"/>
                      </a:endParaRPr>
                    </a:p>
                  </a:txBody>
                  <a:tcPr marL="68580" marR="68580" marT="0" marB="0"/>
                </a:tc>
                <a:tc>
                  <a:txBody>
                    <a:bodyPr/>
                    <a:lstStyle/>
                    <a:p>
                      <a:pPr>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2">
                        <a:lumMod val="60000"/>
                        <a:lumOff val="40000"/>
                      </a:schemeClr>
                    </a:solidFill>
                  </a:tcPr>
                </a:tc>
              </a:tr>
              <a:tr h="982154">
                <a:tc>
                  <a:txBody>
                    <a:bodyPr/>
                    <a:lstStyle/>
                    <a:p>
                      <a:pPr>
                        <a:lnSpc>
                          <a:spcPct val="115000"/>
                        </a:lnSpc>
                        <a:spcAft>
                          <a:spcPts val="0"/>
                        </a:spcAft>
                      </a:pPr>
                      <a:r>
                        <a:rPr lang="en-GB" sz="2000">
                          <a:effectLst/>
                        </a:rPr>
                        <a:t>Articulation</a:t>
                      </a:r>
                      <a:endParaRPr lang="en-GB" sz="2000">
                        <a:effectLst/>
                        <a:latin typeface="Calibri"/>
                        <a:ea typeface="Calibri"/>
                        <a:cs typeface="Arial"/>
                      </a:endParaRPr>
                    </a:p>
                  </a:txBody>
                  <a:tcPr marL="68580" marR="68580" marT="0" marB="0"/>
                </a:tc>
                <a:tc>
                  <a:txBody>
                    <a:bodyPr/>
                    <a:lstStyle/>
                    <a:p>
                      <a:pPr>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2">
                        <a:lumMod val="60000"/>
                        <a:lumOff val="40000"/>
                      </a:schemeClr>
                    </a:solidFill>
                  </a:tcPr>
                </a:tc>
              </a:tr>
              <a:tr h="871651">
                <a:tc>
                  <a:txBody>
                    <a:bodyPr/>
                    <a:lstStyle/>
                    <a:p>
                      <a:pPr>
                        <a:lnSpc>
                          <a:spcPct val="115000"/>
                        </a:lnSpc>
                        <a:spcAft>
                          <a:spcPts val="0"/>
                        </a:spcAft>
                      </a:pPr>
                      <a:r>
                        <a:rPr lang="en-GB" sz="2000">
                          <a:effectLst/>
                        </a:rPr>
                        <a:t>Dynamics</a:t>
                      </a:r>
                      <a:endParaRPr lang="en-GB" sz="2000">
                        <a:effectLst/>
                        <a:latin typeface="Calibri"/>
                        <a:ea typeface="Calibri"/>
                        <a:cs typeface="Arial"/>
                      </a:endParaRPr>
                    </a:p>
                  </a:txBody>
                  <a:tcPr marL="68580" marR="68580" marT="0" marB="0"/>
                </a:tc>
                <a:tc>
                  <a:txBody>
                    <a:bodyPr/>
                    <a:lstStyle/>
                    <a:p>
                      <a:pPr>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2">
                        <a:lumMod val="60000"/>
                        <a:lumOff val="40000"/>
                      </a:schemeClr>
                    </a:solidFill>
                  </a:tcPr>
                </a:tc>
              </a:tr>
              <a:tr h="871651">
                <a:tc>
                  <a:txBody>
                    <a:bodyPr/>
                    <a:lstStyle/>
                    <a:p>
                      <a:pPr>
                        <a:lnSpc>
                          <a:spcPct val="115000"/>
                        </a:lnSpc>
                        <a:spcAft>
                          <a:spcPts val="0"/>
                        </a:spcAft>
                      </a:pPr>
                      <a:r>
                        <a:rPr lang="en-GB" sz="2000">
                          <a:effectLst/>
                        </a:rPr>
                        <a:t>Time signature</a:t>
                      </a:r>
                      <a:endParaRPr lang="en-GB" sz="2000">
                        <a:effectLst/>
                        <a:latin typeface="Calibri"/>
                        <a:ea typeface="Calibri"/>
                        <a:cs typeface="Arial"/>
                      </a:endParaRPr>
                    </a:p>
                  </a:txBody>
                  <a:tcPr marL="68580" marR="68580" marT="0" marB="0"/>
                </a:tc>
                <a:tc>
                  <a:txBody>
                    <a:bodyPr/>
                    <a:lstStyle/>
                    <a:p>
                      <a:pPr>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2">
                        <a:lumMod val="60000"/>
                        <a:lumOff val="40000"/>
                      </a:schemeClr>
                    </a:solidFill>
                  </a:tcPr>
                </a:tc>
              </a:tr>
              <a:tr h="997183">
                <a:tc>
                  <a:txBody>
                    <a:bodyPr/>
                    <a:lstStyle/>
                    <a:p>
                      <a:pPr>
                        <a:lnSpc>
                          <a:spcPct val="115000"/>
                        </a:lnSpc>
                        <a:spcAft>
                          <a:spcPts val="0"/>
                        </a:spcAft>
                      </a:pPr>
                      <a:r>
                        <a:rPr lang="en-GB" sz="2000" dirty="0">
                          <a:effectLst/>
                        </a:rPr>
                        <a:t>Any other comments</a:t>
                      </a:r>
                      <a:endParaRPr lang="en-GB" sz="2000" dirty="0">
                        <a:effectLst/>
                        <a:latin typeface="Calibri"/>
                        <a:ea typeface="Calibri"/>
                        <a:cs typeface="Arial"/>
                      </a:endParaRPr>
                    </a:p>
                  </a:txBody>
                  <a:tcPr marL="68580" marR="68580" marT="0" marB="0"/>
                </a:tc>
                <a:tc>
                  <a:txBody>
                    <a:bodyPr/>
                    <a:lstStyle/>
                    <a:p>
                      <a:pPr>
                        <a:lnSpc>
                          <a:spcPct val="115000"/>
                        </a:lnSpc>
                        <a:spcAft>
                          <a:spcPts val="0"/>
                        </a:spcAft>
                      </a:pPr>
                      <a:r>
                        <a:rPr lang="en-GB" sz="1400" dirty="0">
                          <a:effectLst/>
                        </a:rPr>
                        <a:t> </a:t>
                      </a:r>
                      <a:endParaRPr lang="en-GB" sz="1100" dirty="0">
                        <a:effectLst/>
                        <a:latin typeface="Calibri"/>
                        <a:ea typeface="Calibri"/>
                        <a:cs typeface="Arial"/>
                      </a:endParaRPr>
                    </a:p>
                  </a:txBody>
                  <a:tcPr marL="68580" marR="68580" marT="0" marB="0">
                    <a:solidFill>
                      <a:schemeClr val="accent2">
                        <a:lumMod val="60000"/>
                        <a:lumOff val="40000"/>
                      </a:schemeClr>
                    </a:solidFill>
                  </a:tcPr>
                </a:tc>
              </a:tr>
            </a:tbl>
          </a:graphicData>
        </a:graphic>
      </p:graphicFrame>
    </p:spTree>
    <p:extLst>
      <p:ext uri="{BB962C8B-B14F-4D97-AF65-F5344CB8AC3E}">
        <p14:creationId xmlns:p14="http://schemas.microsoft.com/office/powerpoint/2010/main" val="956001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19672" y="31901"/>
            <a:ext cx="6552728" cy="6637459"/>
          </a:xfrm>
          <a:prstGeom prst="rect">
            <a:avLst/>
          </a:prstGeom>
        </p:spPr>
      </p:pic>
    </p:spTree>
    <p:extLst>
      <p:ext uri="{BB962C8B-B14F-4D97-AF65-F5344CB8AC3E}">
        <p14:creationId xmlns:p14="http://schemas.microsoft.com/office/powerpoint/2010/main" val="2949454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it’s your turn!</a:t>
            </a:r>
            <a:endParaRPr lang="en-GB" dirty="0"/>
          </a:p>
        </p:txBody>
      </p:sp>
      <p:sp>
        <p:nvSpPr>
          <p:cNvPr id="3" name="Content Placeholder 2"/>
          <p:cNvSpPr>
            <a:spLocks noGrp="1"/>
          </p:cNvSpPr>
          <p:nvPr>
            <p:ph idx="1"/>
          </p:nvPr>
        </p:nvSpPr>
        <p:spPr/>
        <p:txBody>
          <a:bodyPr/>
          <a:lstStyle/>
          <a:p>
            <a:pPr marL="0" indent="0" algn="ctr">
              <a:buNone/>
            </a:pPr>
            <a:r>
              <a:rPr lang="en-GB" sz="4000" dirty="0" smtClean="0"/>
              <a:t>Using </a:t>
            </a:r>
            <a:r>
              <a:rPr lang="en-GB" sz="4000" dirty="0"/>
              <a:t>the ideas in this booklet, go to a computer with Sibelius and begin to write your piece!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6" y="4077072"/>
            <a:ext cx="2143125" cy="2143125"/>
          </a:xfrm>
          <a:prstGeom prst="rect">
            <a:avLst/>
          </a:prstGeom>
        </p:spPr>
      </p:pic>
    </p:spTree>
    <p:extLst>
      <p:ext uri="{BB962C8B-B14F-4D97-AF65-F5344CB8AC3E}">
        <p14:creationId xmlns:p14="http://schemas.microsoft.com/office/powerpoint/2010/main" val="169147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Tone Row</a:t>
            </a:r>
            <a:endParaRPr lang="en-GB" dirty="0"/>
          </a:p>
        </p:txBody>
      </p:sp>
      <p:sp>
        <p:nvSpPr>
          <p:cNvPr id="3" name="Content Placeholder 2"/>
          <p:cNvSpPr>
            <a:spLocks noGrp="1"/>
          </p:cNvSpPr>
          <p:nvPr>
            <p:ph idx="1"/>
          </p:nvPr>
        </p:nvSpPr>
        <p:spPr>
          <a:xfrm>
            <a:off x="827584" y="1700808"/>
            <a:ext cx="7467600" cy="3951337"/>
          </a:xfrm>
        </p:spPr>
        <p:txBody>
          <a:bodyPr/>
          <a:lstStyle/>
          <a:p>
            <a:r>
              <a:rPr lang="en-GB" dirty="0" smtClean="0"/>
              <a:t>A tone row is used both horizontally to construct melody lines and vertically to construct groupings of notes, or chords.  </a:t>
            </a:r>
          </a:p>
          <a:p>
            <a:r>
              <a:rPr lang="en-GB" dirty="0" smtClean="0"/>
              <a:t>Serial composition technique involves using the tone row in four ways:</a:t>
            </a:r>
          </a:p>
          <a:p>
            <a:pPr lvl="1"/>
            <a:r>
              <a:rPr lang="en-GB" dirty="0" smtClean="0"/>
              <a:t>As the original row</a:t>
            </a:r>
          </a:p>
          <a:p>
            <a:pPr lvl="1"/>
            <a:r>
              <a:rPr lang="en-GB" dirty="0" smtClean="0"/>
              <a:t>Inverted (upside down)</a:t>
            </a:r>
          </a:p>
          <a:p>
            <a:pPr lvl="1"/>
            <a:r>
              <a:rPr lang="en-GB" dirty="0" smtClean="0"/>
              <a:t>Retrograde (backwards)</a:t>
            </a:r>
          </a:p>
          <a:p>
            <a:pPr lvl="1"/>
            <a:r>
              <a:rPr lang="en-GB" dirty="0" smtClean="0"/>
              <a:t>Retrograde Inversion (backwards and upside down)</a:t>
            </a:r>
            <a:endParaRPr lang="en-GB" dirty="0"/>
          </a:p>
        </p:txBody>
      </p:sp>
    </p:spTree>
    <p:extLst>
      <p:ext uri="{BB962C8B-B14F-4D97-AF65-F5344CB8AC3E}">
        <p14:creationId xmlns:p14="http://schemas.microsoft.com/office/powerpoint/2010/main" val="169103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Tone Row</a:t>
            </a:r>
            <a:endParaRPr lang="en-GB"/>
          </a:p>
        </p:txBody>
      </p:sp>
      <p:sp>
        <p:nvSpPr>
          <p:cNvPr id="3" name="Content Placeholder 2"/>
          <p:cNvSpPr>
            <a:spLocks noGrp="1"/>
          </p:cNvSpPr>
          <p:nvPr>
            <p:ph idx="1"/>
          </p:nvPr>
        </p:nvSpPr>
        <p:spPr/>
        <p:txBody>
          <a:bodyPr>
            <a:normAutofit lnSpcReduction="10000"/>
          </a:bodyPr>
          <a:lstStyle/>
          <a:p>
            <a:r>
              <a:rPr lang="en-GB" dirty="0"/>
              <a:t>There are a total of 12 different pitches</a:t>
            </a:r>
            <a:r>
              <a:rPr lang="en-GB" dirty="0" smtClean="0"/>
              <a:t>:</a:t>
            </a:r>
          </a:p>
          <a:p>
            <a:endParaRPr lang="en-GB" dirty="0"/>
          </a:p>
          <a:p>
            <a:endParaRPr lang="en-GB" dirty="0" smtClean="0"/>
          </a:p>
          <a:p>
            <a:r>
              <a:rPr lang="en-GB" dirty="0" smtClean="0"/>
              <a:t>Schoenberg’s theory of serial (or twelve tone) composition requires the composer to invent a series, or ‘tone row’.  </a:t>
            </a:r>
          </a:p>
          <a:p>
            <a:r>
              <a:rPr lang="en-GB" dirty="0" smtClean="0"/>
              <a:t>The series is a melodic line that includes all twelve pitches in an order determined by the composer, but without repeating any of the pitches before the other eleven have been sounded.</a:t>
            </a:r>
            <a:endParaRPr lang="en-GB" dirty="0"/>
          </a:p>
          <a:p>
            <a:endParaRPr lang="en-GB" dirty="0"/>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261" y="2420888"/>
            <a:ext cx="798544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1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18" y="0"/>
            <a:ext cx="8041440" cy="1442674"/>
          </a:xfrm>
        </p:spPr>
        <p:txBody>
          <a:bodyPr/>
          <a:lstStyle/>
          <a:p>
            <a:r>
              <a:rPr lang="en-GB" dirty="0" smtClean="0"/>
              <a:t>Tone Row</a:t>
            </a:r>
            <a:endParaRPr lang="en-GB" dirty="0"/>
          </a:p>
        </p:txBody>
      </p:sp>
      <p:sp>
        <p:nvSpPr>
          <p:cNvPr id="3" name="Content Placeholder 2"/>
          <p:cNvSpPr>
            <a:spLocks noGrp="1"/>
          </p:cNvSpPr>
          <p:nvPr>
            <p:ph idx="1"/>
          </p:nvPr>
        </p:nvSpPr>
        <p:spPr>
          <a:xfrm>
            <a:off x="827584" y="1196752"/>
            <a:ext cx="7467600" cy="4896544"/>
          </a:xfrm>
        </p:spPr>
        <p:txBody>
          <a:bodyPr>
            <a:normAutofit/>
          </a:bodyPr>
          <a:lstStyle/>
          <a:p>
            <a:r>
              <a:rPr lang="en-GB" dirty="0" smtClean="0"/>
              <a:t>For example, the series that Schoenberg used as the basis of the third of his Op. 48 song is:</a:t>
            </a:r>
          </a:p>
          <a:p>
            <a:endParaRPr lang="en-GB" dirty="0"/>
          </a:p>
          <a:p>
            <a:endParaRPr lang="en-GB" dirty="0" smtClean="0"/>
          </a:p>
          <a:p>
            <a:r>
              <a:rPr lang="en-GB" dirty="0" smtClean="0"/>
              <a:t>As you can see, each pitch has only been used once.</a:t>
            </a:r>
          </a:p>
          <a:p>
            <a:r>
              <a:rPr lang="en-GB" dirty="0" smtClean="0"/>
              <a:t>This is called the ‘PRIME’ series.</a:t>
            </a:r>
          </a:p>
          <a:p>
            <a:pPr marL="0" indent="0">
              <a:buNone/>
            </a:pPr>
            <a:endParaRPr lang="en-GB" dirty="0" smtClean="0"/>
          </a:p>
          <a:p>
            <a:r>
              <a:rPr lang="en-GB" dirty="0" smtClean="0"/>
              <a:t>Once the tone row has been formed, as shown above, it is then possible to derive three further variations of the series, namely: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701" y="2060848"/>
            <a:ext cx="7938787" cy="75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1271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742</TotalTime>
  <Words>3335</Words>
  <Application>Microsoft Office PowerPoint</Application>
  <PresentationFormat>On-screen Show (4:3)</PresentationFormat>
  <Paragraphs>807</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Bradley Hand ITC TT-Bold</vt:lpstr>
      <vt:lpstr>Calibri</vt:lpstr>
      <vt:lpstr>Cambria</vt:lpstr>
      <vt:lpstr>Rage Italic</vt:lpstr>
      <vt:lpstr>Skia</vt:lpstr>
      <vt:lpstr>Symbol</vt:lpstr>
      <vt:lpstr>Wingdings</vt:lpstr>
      <vt:lpstr>Sketchbook</vt:lpstr>
      <vt:lpstr>Serialism</vt:lpstr>
      <vt:lpstr>Schoenberg</vt:lpstr>
      <vt:lpstr>Expressionism</vt:lpstr>
      <vt:lpstr>The move to serialism</vt:lpstr>
      <vt:lpstr>HOMEWORK TASK</vt:lpstr>
      <vt:lpstr>What is serialism?</vt:lpstr>
      <vt:lpstr>Tone Row</vt:lpstr>
      <vt:lpstr>Tone Row</vt:lpstr>
      <vt:lpstr>Tone Row</vt:lpstr>
      <vt:lpstr>RETROGRADE</vt:lpstr>
      <vt:lpstr>INVERSION</vt:lpstr>
      <vt:lpstr>RETROGRADE INVERSION</vt:lpstr>
      <vt:lpstr>Further Rows</vt:lpstr>
      <vt:lpstr>Transposing</vt:lpstr>
      <vt:lpstr>Tone Rows</vt:lpstr>
      <vt:lpstr>Serial Music</vt:lpstr>
      <vt:lpstr>Schoenberg: Trio from Suite fur Klavier Op. 25</vt:lpstr>
      <vt:lpstr>Schoenberg: Trio from Suite fur Klavier Op. 25</vt:lpstr>
      <vt:lpstr>Schoenberg: Trio from Suite fur Klavier Op. 25</vt:lpstr>
      <vt:lpstr>Your Opinion Counts…</vt:lpstr>
      <vt:lpstr>Form</vt:lpstr>
      <vt:lpstr>The Tone Row</vt:lpstr>
      <vt:lpstr>The Tone Row</vt:lpstr>
      <vt:lpstr>Tone Rows</vt:lpstr>
      <vt:lpstr>Tritone</vt:lpstr>
      <vt:lpstr>Tone Rows</vt:lpstr>
      <vt:lpstr>Your turn</vt:lpstr>
      <vt:lpstr>Analysis of a score</vt:lpstr>
      <vt:lpstr>Muzyka Zalobna (Funeral Music) by Witold Lutoslawski</vt:lpstr>
      <vt:lpstr>Muzyka Zalobna (Funeral Music) by Witold Lutoslawski</vt:lpstr>
      <vt:lpstr>Muzyka Zalobna</vt:lpstr>
      <vt:lpstr>What do you think?</vt:lpstr>
      <vt:lpstr>What concepts can you use?</vt:lpstr>
      <vt:lpstr>What concepts can you use?</vt:lpstr>
      <vt:lpstr>Reflection</vt:lpstr>
      <vt:lpstr>Constructing your Tone Row</vt:lpstr>
      <vt:lpstr>Constructing your Tone Row</vt:lpstr>
      <vt:lpstr>Concerto for Nine Instruments – Tone Row</vt:lpstr>
      <vt:lpstr>Symphony Op. 21</vt:lpstr>
      <vt:lpstr>Symphony Op. 21</vt:lpstr>
      <vt:lpstr>Your Turn…</vt:lpstr>
      <vt:lpstr>Your Turn…</vt:lpstr>
      <vt:lpstr>Your Turn…</vt:lpstr>
      <vt:lpstr>PowerPoint Presentation</vt:lpstr>
      <vt:lpstr>PowerPoint Presentation</vt:lpstr>
      <vt:lpstr>PowerPoint Presentation</vt:lpstr>
      <vt:lpstr>PowerPoint Presentation</vt:lpstr>
      <vt:lpstr>PowerPoint Presentation</vt:lpstr>
      <vt:lpstr>Rhythm</vt:lpstr>
      <vt:lpstr>PowerPoint Presentation</vt:lpstr>
      <vt:lpstr>Time Signature/Rhythm</vt:lpstr>
      <vt:lpstr>Augmentation</vt:lpstr>
      <vt:lpstr>Diminution</vt:lpstr>
      <vt:lpstr>Augmentation</vt:lpstr>
      <vt:lpstr>Diminution</vt:lpstr>
      <vt:lpstr>Writing a melody</vt:lpstr>
      <vt:lpstr>TEXTURE</vt:lpstr>
      <vt:lpstr>TEXTURE</vt:lpstr>
      <vt:lpstr>TEXTURE</vt:lpstr>
      <vt:lpstr>STYLE</vt:lpstr>
      <vt:lpstr>TIMBRE</vt:lpstr>
      <vt:lpstr>TIMBRE</vt:lpstr>
      <vt:lpstr>PowerPoint Presentation</vt:lpstr>
      <vt:lpstr>PowerPoint Presentation</vt:lpstr>
      <vt:lpstr>Now it’s your turn!</vt:lpstr>
    </vt:vector>
  </TitlesOfParts>
  <Company>Glasgow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Serialism</dc:title>
  <dc:creator>LRoss</dc:creator>
  <cp:lastModifiedBy>Lynsey Ross</cp:lastModifiedBy>
  <cp:revision>42</cp:revision>
  <dcterms:created xsi:type="dcterms:W3CDTF">2014-08-19T08:22:12Z</dcterms:created>
  <dcterms:modified xsi:type="dcterms:W3CDTF">2017-08-28T09:15:48Z</dcterms:modified>
</cp:coreProperties>
</file>