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432"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27/03/19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GB"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27/03/19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27/03/19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27/03/19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27/03/19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GB"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27/03/19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27/03/19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GB"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27/03/19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27/03/19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27/03/19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27/03/19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GB"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27/03/19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27/03/19</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Intellectual Property</a:t>
            </a:r>
            <a:endParaRPr lang="en-US" dirty="0"/>
          </a:p>
        </p:txBody>
      </p:sp>
      <p:sp>
        <p:nvSpPr>
          <p:cNvPr id="3" name="Subtitle 2"/>
          <p:cNvSpPr>
            <a:spLocks noGrp="1"/>
          </p:cNvSpPr>
          <p:nvPr>
            <p:ph type="subTitle" idx="1"/>
          </p:nvPr>
        </p:nvSpPr>
        <p:spPr/>
        <p:txBody>
          <a:bodyPr/>
          <a:lstStyle/>
          <a:p>
            <a:r>
              <a:rPr lang="en-US" dirty="0" smtClean="0"/>
              <a:t>Cases</a:t>
            </a:r>
            <a:endParaRPr lang="en-US" dirty="0"/>
          </a:p>
        </p:txBody>
      </p:sp>
    </p:spTree>
    <p:extLst>
      <p:ext uri="{BB962C8B-B14F-4D97-AF65-F5344CB8AC3E}">
        <p14:creationId xmlns:p14="http://schemas.microsoft.com/office/powerpoint/2010/main" val="1027967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Live Crew vs. Roy Orbison (1994) </a:t>
            </a:r>
            <a:endParaRPr lang="en-US" dirty="0"/>
          </a:p>
        </p:txBody>
      </p:sp>
      <p:sp>
        <p:nvSpPr>
          <p:cNvPr id="3" name="Content Placeholder 2"/>
          <p:cNvSpPr>
            <a:spLocks noGrp="1"/>
          </p:cNvSpPr>
          <p:nvPr>
            <p:ph idx="1"/>
          </p:nvPr>
        </p:nvSpPr>
        <p:spPr/>
        <p:txBody>
          <a:bodyPr>
            <a:normAutofit fontScale="62500" lnSpcReduction="20000"/>
          </a:bodyPr>
          <a:lstStyle/>
          <a:p>
            <a:r>
              <a:rPr lang="en-US" dirty="0"/>
              <a:t>"Oh, Pretty Woman," by Roy Orbison (1964) vs. "Pretty Woman," by 2 Live Crew (1989) </a:t>
            </a:r>
          </a:p>
          <a:p>
            <a:r>
              <a:rPr lang="en-US" b="1" dirty="0"/>
              <a:t>The Case: </a:t>
            </a:r>
            <a:r>
              <a:rPr lang="en-US" dirty="0"/>
              <a:t>When their album As Nasty as They </a:t>
            </a:r>
            <a:r>
              <a:rPr lang="en-US" dirty="0" err="1"/>
              <a:t>Wanna</a:t>
            </a:r>
            <a:r>
              <a:rPr lang="en-US" dirty="0"/>
              <a:t> Be was met with accusations of obscenity, 2 Live Crew produced a sanitized version with the tongue-in-cheek title As Clean as They </a:t>
            </a:r>
            <a:r>
              <a:rPr lang="en-US" dirty="0" err="1"/>
              <a:t>Wanna</a:t>
            </a:r>
            <a:r>
              <a:rPr lang="en-US" dirty="0"/>
              <a:t> Be. This disc contained a humorous take on Roy Orbison's "Oh, Pretty Woman." Called simply "Pretty Woman," the Crew describes the titular woman in less-than-glowing terms as they rap over a sample of the original 1964 tune. Crew leader Luther Campbell sought clearance from the song's publisher, </a:t>
            </a:r>
            <a:r>
              <a:rPr lang="en-US" dirty="0" err="1"/>
              <a:t>Acuff</a:t>
            </a:r>
            <a:r>
              <a:rPr lang="en-US" dirty="0"/>
              <a:t>-Rose, but the company was not amused and refused permission. Undeterred, Campbell went ahead and released the song anyway. </a:t>
            </a:r>
          </a:p>
          <a:p>
            <a:r>
              <a:rPr lang="en-US" b="1" dirty="0"/>
              <a:t>The Verdict: </a:t>
            </a:r>
            <a:r>
              <a:rPr lang="en-US" dirty="0"/>
              <a:t>The light-hearted 2 Live Crew song spawned a vicious legal battle that traveled through the judiciary system all the way to the Supreme Court. In March 1994, Campbell and the rest of the band were cleared of any wrongdoing once the justices ruled that "Pretty Woman" was a parody, and thus qualified for fair use. </a:t>
            </a:r>
          </a:p>
          <a:p>
            <a:r>
              <a:rPr lang="en-US" b="1" dirty="0"/>
              <a:t>Why It Matters: </a:t>
            </a:r>
            <a:r>
              <a:rPr lang="en-US" dirty="0"/>
              <a:t>By expanding the definition of fair use, the Campbell v. </a:t>
            </a:r>
            <a:r>
              <a:rPr lang="en-US" dirty="0" err="1"/>
              <a:t>Acuff</a:t>
            </a:r>
            <a:r>
              <a:rPr lang="en-US" dirty="0"/>
              <a:t>-Rose Music, Inc. ruling served as an iron-clad </a:t>
            </a:r>
            <a:r>
              <a:rPr lang="en-US" dirty="0" err="1"/>
              <a:t>defence</a:t>
            </a:r>
            <a:r>
              <a:rPr lang="en-US" dirty="0"/>
              <a:t> for future artists wishing to express themselves through parody. </a:t>
            </a:r>
            <a:endParaRPr lang="en-US" dirty="0"/>
          </a:p>
        </p:txBody>
      </p:sp>
    </p:spTree>
    <p:extLst>
      <p:ext uri="{BB962C8B-B14F-4D97-AF65-F5344CB8AC3E}">
        <p14:creationId xmlns:p14="http://schemas.microsoft.com/office/powerpoint/2010/main" val="3109160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Verve vs. The Rolling Stones (1997) </a:t>
            </a:r>
            <a:endParaRPr lang="en-US" dirty="0"/>
          </a:p>
        </p:txBody>
      </p:sp>
      <p:sp>
        <p:nvSpPr>
          <p:cNvPr id="3" name="Content Placeholder 2"/>
          <p:cNvSpPr>
            <a:spLocks noGrp="1"/>
          </p:cNvSpPr>
          <p:nvPr>
            <p:ph idx="1"/>
          </p:nvPr>
        </p:nvSpPr>
        <p:spPr/>
        <p:txBody>
          <a:bodyPr>
            <a:normAutofit fontScale="47500" lnSpcReduction="20000"/>
          </a:bodyPr>
          <a:lstStyle/>
          <a:p>
            <a:r>
              <a:rPr lang="en-US" dirty="0"/>
              <a:t>"Bitter Sweet Symphony," by the Verve (1997) vs. "The Last Time," by the Rolling Stones (written by Mick </a:t>
            </a:r>
            <a:r>
              <a:rPr lang="en-US" dirty="0" err="1"/>
              <a:t>Jagger</a:t>
            </a:r>
            <a:r>
              <a:rPr lang="en-US" dirty="0"/>
              <a:t>, Keith Richards) (1965) </a:t>
            </a:r>
          </a:p>
          <a:p>
            <a:r>
              <a:rPr lang="en-US" b="1" dirty="0"/>
              <a:t>The Case: </a:t>
            </a:r>
            <a:r>
              <a:rPr lang="en-US" dirty="0"/>
              <a:t>The Verve had a major smash with their dreamy "Bittersweet Symphony." Vocalist Richard Ashcroft penned the song's lyrics, but the instrumental backing was partially sampled from a symphonic version of the Rolling Stones' song "The Last Time," recorded in 1965 by the Andrew Oldham Orchestra. The band had originally agreed to license a five-note segment of the recording in exchange for 50 percent of the royalties, but former Rolling Stones' manager Allen Klein claimed the Verve voided the agreement by using a larger section than they agreed to use. ABKCO Records, Klein's holding company, filed a plagiarism suit on behalf of himself and "The Last Time" songwriters Mick </a:t>
            </a:r>
            <a:r>
              <a:rPr lang="en-US" dirty="0" err="1"/>
              <a:t>Jagger</a:t>
            </a:r>
            <a:r>
              <a:rPr lang="en-US" dirty="0"/>
              <a:t> and Keith Richards. </a:t>
            </a:r>
          </a:p>
          <a:p>
            <a:r>
              <a:rPr lang="en-US" b="1" dirty="0"/>
              <a:t>The Verdict: </a:t>
            </a:r>
            <a:r>
              <a:rPr lang="en-US" dirty="0"/>
              <a:t>The Verve forfeited all of the song-writing royalties and publishing rights to ABKCO, and the song credit reverted to </a:t>
            </a:r>
            <a:r>
              <a:rPr lang="en-US" dirty="0" err="1"/>
              <a:t>Jagger</a:t>
            </a:r>
            <a:r>
              <a:rPr lang="en-US" dirty="0"/>
              <a:t> and Richards. "We were told it was going to be a 50/50 split," recalled Verve bassist Simon Jones. "Then they saw how well the record was doing. They rung up and said we want 100 percent or take it out of the shops, you don't have much choice." </a:t>
            </a:r>
          </a:p>
          <a:p>
            <a:r>
              <a:rPr lang="en-US" dirty="0"/>
              <a:t>Andrew </a:t>
            </a:r>
            <a:r>
              <a:rPr lang="en-US" dirty="0" err="1"/>
              <a:t>Loog</a:t>
            </a:r>
            <a:r>
              <a:rPr lang="en-US" dirty="0"/>
              <a:t> Oldham, another former Stones manager who owned the actual recording that was sampled, sued the band in 1999 for $1.7 million in mechanical royalties. In the end, the Verve lost all control of their biggest hit. It was used in a Nike commercial against their wishes, earning them no money and crushing their sense of artistic integrity. "I'm still sick about it," Ashcroft said in later years. The final insult came when "Bittersweet Symphony" was nominated for a "Best Song" Grammy – with Mick </a:t>
            </a:r>
            <a:r>
              <a:rPr lang="en-US" dirty="0" err="1"/>
              <a:t>Jagger</a:t>
            </a:r>
            <a:r>
              <a:rPr lang="en-US" dirty="0"/>
              <a:t> and Keith Richards named on the ballot. </a:t>
            </a:r>
          </a:p>
          <a:p>
            <a:r>
              <a:rPr lang="en-US" b="1" dirty="0"/>
              <a:t>Why It Matters: </a:t>
            </a:r>
            <a:r>
              <a:rPr lang="en-US" dirty="0"/>
              <a:t>The saga of "Bittersweet Symphony" can either be viewed as a cautionary tale or one of the most unjust chapters in musical copyright history. Though the Verve sampled a cover of a Rolling Stones' song, it was a portion written by orchestra arranger David Whitaker – who was not credited on any of the recordings. </a:t>
            </a:r>
            <a:endParaRPr lang="en-US" dirty="0"/>
          </a:p>
        </p:txBody>
      </p:sp>
    </p:spTree>
    <p:extLst>
      <p:ext uri="{BB962C8B-B14F-4D97-AF65-F5344CB8AC3E}">
        <p14:creationId xmlns:p14="http://schemas.microsoft.com/office/powerpoint/2010/main" val="3988218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Robin </a:t>
            </a:r>
            <a:r>
              <a:rPr lang="en-US" b="1" dirty="0" err="1"/>
              <a:t>Thicke</a:t>
            </a:r>
            <a:r>
              <a:rPr lang="en-US" b="1" dirty="0"/>
              <a:t> vs. Marvin Gaye (2014) </a:t>
            </a:r>
            <a:endParaRPr lang="en-US" dirty="0"/>
          </a:p>
        </p:txBody>
      </p:sp>
      <p:sp>
        <p:nvSpPr>
          <p:cNvPr id="3" name="Content Placeholder 2"/>
          <p:cNvSpPr>
            <a:spLocks noGrp="1"/>
          </p:cNvSpPr>
          <p:nvPr>
            <p:ph idx="1"/>
          </p:nvPr>
        </p:nvSpPr>
        <p:spPr/>
        <p:txBody>
          <a:bodyPr>
            <a:normAutofit fontScale="55000" lnSpcReduction="20000"/>
          </a:bodyPr>
          <a:lstStyle/>
          <a:p>
            <a:r>
              <a:rPr lang="en-US" dirty="0"/>
              <a:t>"Blurred Lines," by Robin </a:t>
            </a:r>
            <a:r>
              <a:rPr lang="en-US" dirty="0" err="1"/>
              <a:t>Thicke</a:t>
            </a:r>
            <a:r>
              <a:rPr lang="en-US" dirty="0"/>
              <a:t> (co-written by </a:t>
            </a:r>
            <a:r>
              <a:rPr lang="en-US" dirty="0" err="1"/>
              <a:t>Pharrell</a:t>
            </a:r>
            <a:r>
              <a:rPr lang="en-US" dirty="0"/>
              <a:t>) (2013) vs. "Got to Give It Up," by Marvin Gaye (1977) </a:t>
            </a:r>
          </a:p>
          <a:p>
            <a:r>
              <a:rPr lang="en-US" b="1" dirty="0"/>
              <a:t>The Case: </a:t>
            </a:r>
            <a:r>
              <a:rPr lang="en-US" dirty="0"/>
              <a:t>In April 2014, the family of late soul singer Marvin Gaye filed a suit alleging that Robin </a:t>
            </a:r>
            <a:r>
              <a:rPr lang="en-US" dirty="0" err="1"/>
              <a:t>Thicke's</a:t>
            </a:r>
            <a:r>
              <a:rPr lang="en-US" dirty="0"/>
              <a:t> 2013 pop juggernaut "Blurred Lines" infringed on Gaye's 1977 funk-fueled "Got to Give It Up." In addition to </a:t>
            </a:r>
            <a:r>
              <a:rPr lang="en-US" dirty="0" err="1"/>
              <a:t>Thicke</a:t>
            </a:r>
            <a:r>
              <a:rPr lang="en-US" dirty="0"/>
              <a:t>, producer and cowriter </a:t>
            </a:r>
            <a:r>
              <a:rPr lang="en-US" dirty="0" err="1"/>
              <a:t>Pharrell</a:t>
            </a:r>
            <a:r>
              <a:rPr lang="en-US" dirty="0"/>
              <a:t> Williams, guest rapper T.I. and Universal Records were also named in the suit. The hearings were something of a tabloid spectacle, with </a:t>
            </a:r>
            <a:r>
              <a:rPr lang="en-US" dirty="0" err="1"/>
              <a:t>Thicke</a:t>
            </a:r>
            <a:r>
              <a:rPr lang="en-US" dirty="0"/>
              <a:t> coming clean about his </a:t>
            </a:r>
            <a:r>
              <a:rPr lang="en-US" dirty="0" err="1"/>
              <a:t>Vicodin</a:t>
            </a:r>
            <a:r>
              <a:rPr lang="en-US" dirty="0"/>
              <a:t> and alcohol abuse, and Williams becoming surly with prosecutors. </a:t>
            </a:r>
          </a:p>
          <a:p>
            <a:r>
              <a:rPr lang="en-US" b="1" dirty="0"/>
              <a:t>Verdict: </a:t>
            </a:r>
            <a:r>
              <a:rPr lang="en-US" dirty="0"/>
              <a:t>T.I. was cleared in March 2015, but </a:t>
            </a:r>
            <a:r>
              <a:rPr lang="en-US" dirty="0" err="1"/>
              <a:t>Thicke</a:t>
            </a:r>
            <a:r>
              <a:rPr lang="en-US" dirty="0"/>
              <a:t> and Williams were not as lucky. A Los Angeles jury found them guilty of unlawfully copying "Got to Give It Up" and ordered the pair to pay the Gaye family $7.3 million. The judge later decreased the figure to $5.3 million, while awarding the </a:t>
            </a:r>
            <a:r>
              <a:rPr lang="en-US" dirty="0" err="1"/>
              <a:t>Gayes</a:t>
            </a:r>
            <a:r>
              <a:rPr lang="en-US" dirty="0"/>
              <a:t> 50 percent of the song's future royalties. It was one of the largest pay-outs in music-copyright history. </a:t>
            </a:r>
          </a:p>
          <a:p>
            <a:r>
              <a:rPr lang="en-US" b="1" dirty="0"/>
              <a:t>Why It Matters: </a:t>
            </a:r>
            <a:r>
              <a:rPr lang="en-US" dirty="0"/>
              <a:t>Judging by the sheet music alone, "Got to Give It Up" and "Blurred Lines" are not remarkably similar. But in this case, studio arrangements were factored in. The strident walking bass, background chatter, even the cowbell — all were taken into account. The court ruled that "Blurred Lines" aped the vibe of Gaye's song, which is something that had previously been beyond copyright protection. Legal experts and artists alike fear that this sets a dangerous precedent. "The verdict handicaps any creator out there who is making something that might be inspired by something else," </a:t>
            </a:r>
            <a:r>
              <a:rPr lang="en-US" dirty="0" err="1"/>
              <a:t>Pharrell</a:t>
            </a:r>
            <a:r>
              <a:rPr lang="en-US" dirty="0"/>
              <a:t> said last year. </a:t>
            </a:r>
            <a:endParaRPr lang="en-US" dirty="0"/>
          </a:p>
        </p:txBody>
      </p:sp>
    </p:spTree>
    <p:extLst>
      <p:ext uri="{BB962C8B-B14F-4D97-AF65-F5344CB8AC3E}">
        <p14:creationId xmlns:p14="http://schemas.microsoft.com/office/powerpoint/2010/main" val="2976199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US" dirty="0"/>
          </a:p>
        </p:txBody>
      </p:sp>
      <p:sp>
        <p:nvSpPr>
          <p:cNvPr id="3" name="Content Placeholder 2"/>
          <p:cNvSpPr>
            <a:spLocks noGrp="1"/>
          </p:cNvSpPr>
          <p:nvPr>
            <p:ph idx="1"/>
          </p:nvPr>
        </p:nvSpPr>
        <p:spPr/>
        <p:txBody>
          <a:bodyPr/>
          <a:lstStyle/>
          <a:p>
            <a:pPr marL="0" indent="0">
              <a:buNone/>
            </a:pPr>
            <a:r>
              <a:rPr lang="en-US" dirty="0" smtClean="0"/>
              <a:t>For each case, consider:</a:t>
            </a:r>
          </a:p>
          <a:p>
            <a:pPr marL="0" indent="0">
              <a:buNone/>
            </a:pPr>
            <a:r>
              <a:rPr lang="en-US" dirty="0" smtClean="0"/>
              <a:t>1. Why there was a case.</a:t>
            </a:r>
          </a:p>
          <a:p>
            <a:pPr marL="0" indent="0">
              <a:buNone/>
            </a:pPr>
            <a:endParaRPr lang="en-US" dirty="0"/>
          </a:p>
          <a:p>
            <a:pPr marL="0" indent="0">
              <a:buNone/>
            </a:pPr>
            <a:r>
              <a:rPr lang="en-US" dirty="0" smtClean="0"/>
              <a:t>2. Why Intellectual Property Protection was important</a:t>
            </a:r>
          </a:p>
          <a:p>
            <a:pPr marL="0" indent="0">
              <a:buNone/>
            </a:pPr>
            <a:endParaRPr lang="en-US" dirty="0"/>
          </a:p>
          <a:p>
            <a:pPr marL="0" indent="0">
              <a:buNone/>
            </a:pPr>
            <a:r>
              <a:rPr lang="en-US" dirty="0" smtClean="0"/>
              <a:t>3. What the accused should have done to prevent copyright infringement.</a:t>
            </a:r>
            <a:endParaRPr lang="en-US" dirty="0"/>
          </a:p>
        </p:txBody>
      </p:sp>
    </p:spTree>
    <p:extLst>
      <p:ext uri="{BB962C8B-B14F-4D97-AF65-F5344CB8AC3E}">
        <p14:creationId xmlns:p14="http://schemas.microsoft.com/office/powerpoint/2010/main" val="2437863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 </a:t>
            </a:r>
            <a:r>
              <a:rPr lang="en-US" b="1" dirty="0"/>
              <a:t>The Beach Boys vs. Chuck Berry (1963) </a:t>
            </a:r>
            <a:endParaRPr lang="en-US" dirty="0"/>
          </a:p>
        </p:txBody>
      </p:sp>
      <p:sp>
        <p:nvSpPr>
          <p:cNvPr id="3" name="Content Placeholder 2"/>
          <p:cNvSpPr>
            <a:spLocks noGrp="1"/>
          </p:cNvSpPr>
          <p:nvPr>
            <p:ph idx="1"/>
          </p:nvPr>
        </p:nvSpPr>
        <p:spPr/>
        <p:txBody>
          <a:bodyPr>
            <a:normAutofit fontScale="62500" lnSpcReduction="20000"/>
          </a:bodyPr>
          <a:lstStyle/>
          <a:p>
            <a:endParaRPr lang="en-US" dirty="0"/>
          </a:p>
          <a:p>
            <a:r>
              <a:rPr lang="en-US" dirty="0"/>
              <a:t> "</a:t>
            </a:r>
            <a:r>
              <a:rPr lang="en-US" dirty="0" err="1"/>
              <a:t>Surfin</a:t>
            </a:r>
            <a:r>
              <a:rPr lang="en-US" dirty="0"/>
              <a:t>' U.S.A.," by the Beach Boys (1963) vs. "Sweet Little Sixteen," by Chuck Berry (1958) </a:t>
            </a:r>
          </a:p>
          <a:p>
            <a:r>
              <a:rPr lang="en-US" b="1" dirty="0"/>
              <a:t>The Case: </a:t>
            </a:r>
            <a:r>
              <a:rPr lang="en-US" dirty="0"/>
              <a:t>The California boys often incorporated rock &amp; roll pioneer Chuck Berry's songs into their early concerts. But 1958's "Sweet Little Sixteen" set Beach Boys' composer Brian Wilson into overdrive. Inspired by Berry's rapid-fire references to various American cities, he recast the song as a paean to a fun-in-the-sun sport. Wilson penned a new set of lyrics listing off the hot surfing locales across the Pacific coast. Wilson said he intended the song as a tribute to the rock guitarist, but Berry's lawyers used another term: plagiarism. </a:t>
            </a:r>
          </a:p>
          <a:p>
            <a:r>
              <a:rPr lang="en-US" b="1" dirty="0"/>
              <a:t>The Verdict: </a:t>
            </a:r>
            <a:r>
              <a:rPr lang="en-US" dirty="0"/>
              <a:t>With the threat of lawsuits looming, Beach Boys manager – and Brian Wilson's father – </a:t>
            </a:r>
            <a:r>
              <a:rPr lang="en-US" dirty="0" err="1"/>
              <a:t>Murry</a:t>
            </a:r>
            <a:r>
              <a:rPr lang="en-US" dirty="0"/>
              <a:t> Wilson agreed to give the publishing rights to Arc Music, Berry's publisher. However, Berry's name wouldn't appear on the song-writing credits until 1966. </a:t>
            </a:r>
          </a:p>
          <a:p>
            <a:r>
              <a:rPr lang="en-US" b="1" dirty="0"/>
              <a:t>Why It Matters: </a:t>
            </a:r>
            <a:r>
              <a:rPr lang="en-US" dirty="0"/>
              <a:t>Although the genre was built on a handful of standard three-chord progressions and blues licks, the "</a:t>
            </a:r>
            <a:r>
              <a:rPr lang="en-US" dirty="0" err="1"/>
              <a:t>Surfin</a:t>
            </a:r>
            <a:r>
              <a:rPr lang="en-US" dirty="0"/>
              <a:t>' U.S.A." incident was one of the first major plagiarism scuffles in rock history. </a:t>
            </a:r>
            <a:endParaRPr lang="en-US" dirty="0"/>
          </a:p>
        </p:txBody>
      </p:sp>
    </p:spTree>
    <p:extLst>
      <p:ext uri="{BB962C8B-B14F-4D97-AF65-F5344CB8AC3E}">
        <p14:creationId xmlns:p14="http://schemas.microsoft.com/office/powerpoint/2010/main" val="2248161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 </a:t>
            </a:r>
            <a:r>
              <a:rPr lang="en-US" b="1" dirty="0"/>
              <a:t>Led Zeppelin vs. Willie Dixon (1972) </a:t>
            </a:r>
            <a:endParaRPr lang="en-US" dirty="0"/>
          </a:p>
        </p:txBody>
      </p:sp>
      <p:sp>
        <p:nvSpPr>
          <p:cNvPr id="3" name="Content Placeholder 2"/>
          <p:cNvSpPr>
            <a:spLocks noGrp="1"/>
          </p:cNvSpPr>
          <p:nvPr>
            <p:ph idx="1"/>
          </p:nvPr>
        </p:nvSpPr>
        <p:spPr/>
        <p:txBody>
          <a:bodyPr>
            <a:normAutofit fontScale="47500" lnSpcReduction="20000"/>
          </a:bodyPr>
          <a:lstStyle/>
          <a:p>
            <a:endParaRPr lang="en-US" dirty="0"/>
          </a:p>
          <a:p>
            <a:pPr marL="0" indent="0">
              <a:buNone/>
            </a:pPr>
            <a:r>
              <a:rPr lang="en-US" dirty="0"/>
              <a:t> "Bring It On Home," by Led Zeppelin (1969) vs. "Bring It On Home," by Sonny Boy Williamson (written by Willie Dixon) (1966) </a:t>
            </a:r>
            <a:endParaRPr lang="en-US" dirty="0" smtClean="0"/>
          </a:p>
          <a:p>
            <a:pPr marL="0" indent="0">
              <a:buNone/>
            </a:pPr>
            <a:r>
              <a:rPr lang="en-US" dirty="0" smtClean="0"/>
              <a:t>"</a:t>
            </a:r>
            <a:r>
              <a:rPr lang="en-US" dirty="0"/>
              <a:t>Whole </a:t>
            </a:r>
            <a:r>
              <a:rPr lang="en-US" dirty="0" err="1"/>
              <a:t>Lotta</a:t>
            </a:r>
            <a:r>
              <a:rPr lang="en-US" dirty="0"/>
              <a:t> Love," by Led Zeppelin (1969) vs. "You Need Love," by Muddy Waters (written by Willie Dixon) (1962) </a:t>
            </a:r>
          </a:p>
          <a:p>
            <a:r>
              <a:rPr lang="en-US" b="1" dirty="0"/>
              <a:t>The Case: </a:t>
            </a:r>
            <a:r>
              <a:rPr lang="en-US" dirty="0"/>
              <a:t>Courts found that two tracks on II, Led Zeppelin's sophomore album, owed crushing debts to Chicago blues classics by Willie Dixon. Album opener "Whole </a:t>
            </a:r>
            <a:r>
              <a:rPr lang="en-US" dirty="0" err="1"/>
              <a:t>Lotta</a:t>
            </a:r>
            <a:r>
              <a:rPr lang="en-US" dirty="0"/>
              <a:t> Love" copped lyrics from the 1962 Dixon-penned Muddy Waters song "You Need Love." The source material for </a:t>
            </a:r>
            <a:r>
              <a:rPr lang="en-US" dirty="0" err="1"/>
              <a:t>Zep's</a:t>
            </a:r>
            <a:r>
              <a:rPr lang="en-US" dirty="0"/>
              <a:t> "Bring It On Home" is even more apparent. Page borrowed the intro and outro of Sonny Boy Williamson's 1966 original, intending it as a deliberate homage to the blues great; Dixon didn't see it that way and sued the band for copyright infringement in 1972. He took them to court again in 1985 over writing credits on "Whole </a:t>
            </a:r>
            <a:r>
              <a:rPr lang="en-US" dirty="0" err="1"/>
              <a:t>Lotta</a:t>
            </a:r>
            <a:r>
              <a:rPr lang="en-US" dirty="0"/>
              <a:t> Love," which by then had become a classic-rock staple. </a:t>
            </a:r>
          </a:p>
          <a:p>
            <a:r>
              <a:rPr lang="en-US" b="1" dirty="0"/>
              <a:t>The Verdict: </a:t>
            </a:r>
            <a:r>
              <a:rPr lang="en-US" dirty="0"/>
              <a:t>Both suits were settled out of court for undisclosed – but presumably large – sums. Song-writing credit reverted to Dixon in the case of "Bring It On Home," and his name is also included on "Whole </a:t>
            </a:r>
            <a:r>
              <a:rPr lang="en-US" dirty="0" err="1"/>
              <a:t>Lotta</a:t>
            </a:r>
            <a:r>
              <a:rPr lang="en-US" dirty="0"/>
              <a:t> Love" along with the rest of Led Zeppelin. Despite the cost, Robert Plant was unbothered by the controversy over the latter song. "Page's riff was Page's riff," he told Musician Magazine in 1990. "It was there before anything else. … At the time, there was a lot of conversation about what to do. It was decided that it was so far away in time and influence that … well, you only get caught when you're successful. That's the game." </a:t>
            </a:r>
          </a:p>
          <a:p>
            <a:r>
              <a:rPr lang="en-US" b="1" dirty="0"/>
              <a:t>Why It Matters: </a:t>
            </a:r>
            <a:r>
              <a:rPr lang="en-US" dirty="0"/>
              <a:t>Led Zeppelin's artistic debt to the blues, one shared by many of their British classic-rock peers, was never in doubt, but these suits actually took legal stock of that debt – and put a price tag on it. </a:t>
            </a:r>
            <a:endParaRPr lang="en-US" dirty="0"/>
          </a:p>
        </p:txBody>
      </p:sp>
    </p:spTree>
    <p:extLst>
      <p:ext uri="{BB962C8B-B14F-4D97-AF65-F5344CB8AC3E}">
        <p14:creationId xmlns:p14="http://schemas.microsoft.com/office/powerpoint/2010/main" val="666778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 </a:t>
            </a:r>
            <a:r>
              <a:rPr lang="en-US" b="1" dirty="0"/>
              <a:t>George Harrison vs. The Chiffons (1976) </a:t>
            </a:r>
            <a:endParaRPr lang="en-US" dirty="0"/>
          </a:p>
        </p:txBody>
      </p:sp>
      <p:sp>
        <p:nvSpPr>
          <p:cNvPr id="3" name="Content Placeholder 2"/>
          <p:cNvSpPr>
            <a:spLocks noGrp="1"/>
          </p:cNvSpPr>
          <p:nvPr>
            <p:ph idx="1"/>
          </p:nvPr>
        </p:nvSpPr>
        <p:spPr/>
        <p:txBody>
          <a:bodyPr>
            <a:normAutofit fontScale="47500" lnSpcReduction="20000"/>
          </a:bodyPr>
          <a:lstStyle/>
          <a:p>
            <a:endParaRPr lang="en-US" dirty="0"/>
          </a:p>
          <a:p>
            <a:r>
              <a:rPr lang="en-US" dirty="0"/>
              <a:t> "My Sweet Lord," by George Harrison (1970) vs. "He's So Fine," by the Chiffons (written by Ronnie Mack) (1962) </a:t>
            </a:r>
          </a:p>
          <a:p>
            <a:r>
              <a:rPr lang="en-US" b="1" dirty="0"/>
              <a:t>The Case: </a:t>
            </a:r>
            <a:r>
              <a:rPr lang="en-US" dirty="0"/>
              <a:t>Harrison became the first Beatle to have a solo Number One on the Billboard charts with his ode to piety "My Sweet Lord." The subject matter was as far from early-Sixties Brill Building pop as one could get, but musically </a:t>
            </a:r>
          </a:p>
          <a:p>
            <a:r>
              <a:rPr lang="en-US" dirty="0"/>
              <a:t>the verses bear a strong resemblance to the Chiffons' 1962 hit "He's So Fine," written by Ronnie Mack. Mack's publisher, Bright Tunes Music Corporation, filed a plagiarism suit in February 1971, but the case wouldn't go to trial until 1976. In the intervening years, the Chiffons themselves would record a version of "My Sweet Lord" to draw attention to the upcoming trial. Harrison claimed that he actually based the melody of the song on the public-domain hymn "Oh Happy Day," but admitted the similarity to "He's So Fine" in his autobiography, I Me Mine. </a:t>
            </a:r>
          </a:p>
          <a:p>
            <a:r>
              <a:rPr lang="en-US" b="1" dirty="0"/>
              <a:t>The Verdict: </a:t>
            </a:r>
            <a:r>
              <a:rPr lang="en-US" dirty="0"/>
              <a:t>The judge ruled that Harrison was guilty of "subconscious plagiarism." The penalty phase was delayed until February 1981. He was initially ordered to pay $1,599,987, but this was lowered to $587,000 when his former manager Allen Klein purchased Bright Tunes Music and negotiated the sale of the song to Harrison. Litigation continued until March 1998, making it one of the longest legal skirmishes in American history. "I don't feel guilty or bad about it," he continued in his autobiography. "In fact it saved many a heroin addict's life. I know the motive behind writing the song in the first place and its effect far exceeded the legal hassle." </a:t>
            </a:r>
          </a:p>
          <a:p>
            <a:r>
              <a:rPr lang="en-US" b="1" dirty="0"/>
              <a:t>Why It Matters: </a:t>
            </a:r>
            <a:r>
              <a:rPr lang="en-US" dirty="0"/>
              <a:t>In addition to introducing the phrase "subconscious plagiarism" into the popular lexicon, the ruling set a precedent of harsher copyright standards and ushered in a wave infringement suits. </a:t>
            </a:r>
            <a:endParaRPr lang="en-US" dirty="0"/>
          </a:p>
        </p:txBody>
      </p:sp>
    </p:spTree>
    <p:extLst>
      <p:ext uri="{BB962C8B-B14F-4D97-AF65-F5344CB8AC3E}">
        <p14:creationId xmlns:p14="http://schemas.microsoft.com/office/powerpoint/2010/main" val="2735725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Ray Parker Jr. vs. Huey Lewis and the News (1984) </a:t>
            </a:r>
            <a:endParaRPr lang="en-US" dirty="0"/>
          </a:p>
        </p:txBody>
      </p:sp>
      <p:sp>
        <p:nvSpPr>
          <p:cNvPr id="3" name="Content Placeholder 2"/>
          <p:cNvSpPr>
            <a:spLocks noGrp="1"/>
          </p:cNvSpPr>
          <p:nvPr>
            <p:ph idx="1"/>
          </p:nvPr>
        </p:nvSpPr>
        <p:spPr/>
        <p:txBody>
          <a:bodyPr>
            <a:normAutofit fontScale="62500" lnSpcReduction="20000"/>
          </a:bodyPr>
          <a:lstStyle/>
          <a:p>
            <a:r>
              <a:rPr lang="en-US" dirty="0"/>
              <a:t>"Ghostbusters" by Ray Parker Jr. (1984) vs. "I Want a New Drug," by Huey Lewis and the News (1984) </a:t>
            </a:r>
          </a:p>
          <a:p>
            <a:r>
              <a:rPr lang="en-US" b="1" dirty="0"/>
              <a:t>The Case: </a:t>
            </a:r>
            <a:r>
              <a:rPr lang="en-US" dirty="0"/>
              <a:t>Producers of the film Ghostbusters originally approached Huey Lewis to pen the film's theme, but he was already committed to work on another sci-fi comedy – Back to the Future – and declined. Producers tapped Ray Parker Jr. to do the </a:t>
            </a:r>
            <a:r>
              <a:rPr lang="en-US" dirty="0" err="1"/>
              <a:t>honours</a:t>
            </a:r>
            <a:r>
              <a:rPr lang="en-US" dirty="0"/>
              <a:t>, apparently directing him toward a sound that could be described as "Huey Lewis-</a:t>
            </a:r>
            <a:r>
              <a:rPr lang="en-US" dirty="0" err="1"/>
              <a:t>esque</a:t>
            </a:r>
            <a:r>
              <a:rPr lang="en-US" dirty="0"/>
              <a:t>." Lewis himself certainly thought so, and filed a suit against Parker, alleging that he lifted the melody from his own song "I Want a New Drug." </a:t>
            </a:r>
          </a:p>
          <a:p>
            <a:r>
              <a:rPr lang="en-US" b="1" dirty="0"/>
              <a:t>The Verdict: </a:t>
            </a:r>
            <a:r>
              <a:rPr lang="en-US" dirty="0"/>
              <a:t>The pair settled out of court in 1995 on the condition that both parties refrain from speaking about the suit in public. All was well until Lewis unloaded about the settlement on a 2001 episode of VH1's Behind the Music. Parker sued him soon after for breaching the confidentiality agreement. </a:t>
            </a:r>
          </a:p>
          <a:p>
            <a:r>
              <a:rPr lang="en-US" b="1" dirty="0"/>
              <a:t>Why It Matters: </a:t>
            </a:r>
            <a:r>
              <a:rPr lang="en-US" dirty="0"/>
              <a:t>Though no legal precedents were set, the lawsuit's ghostly re-emergence served as a strong reminder that confidentiality agreements weren't just a formality. </a:t>
            </a:r>
            <a:endParaRPr lang="en-US" dirty="0"/>
          </a:p>
        </p:txBody>
      </p:sp>
    </p:spTree>
    <p:extLst>
      <p:ext uri="{BB962C8B-B14F-4D97-AF65-F5344CB8AC3E}">
        <p14:creationId xmlns:p14="http://schemas.microsoft.com/office/powerpoint/2010/main" val="2012383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 </a:t>
            </a:r>
            <a:r>
              <a:rPr lang="en-US" b="1" dirty="0" err="1"/>
              <a:t>Fogerty</a:t>
            </a:r>
            <a:r>
              <a:rPr lang="en-US" b="1" dirty="0"/>
              <a:t> vs. </a:t>
            </a:r>
            <a:r>
              <a:rPr lang="en-US" b="1" dirty="0" err="1"/>
              <a:t>Creedence</a:t>
            </a:r>
            <a:r>
              <a:rPr lang="en-US" b="1" dirty="0"/>
              <a:t> Clearwater Revival (1985) </a:t>
            </a:r>
            <a:endParaRPr lang="en-US" dirty="0"/>
          </a:p>
        </p:txBody>
      </p:sp>
      <p:sp>
        <p:nvSpPr>
          <p:cNvPr id="3" name="Content Placeholder 2"/>
          <p:cNvSpPr>
            <a:spLocks noGrp="1"/>
          </p:cNvSpPr>
          <p:nvPr>
            <p:ph idx="1"/>
          </p:nvPr>
        </p:nvSpPr>
        <p:spPr/>
        <p:txBody>
          <a:bodyPr>
            <a:normAutofit fontScale="62500" lnSpcReduction="20000"/>
          </a:bodyPr>
          <a:lstStyle/>
          <a:p>
            <a:r>
              <a:rPr lang="en-US" dirty="0"/>
              <a:t>"The Old Man Down the Road," by John </a:t>
            </a:r>
            <a:r>
              <a:rPr lang="en-US" dirty="0" err="1"/>
              <a:t>Fogerty</a:t>
            </a:r>
            <a:r>
              <a:rPr lang="en-US" dirty="0"/>
              <a:t> (1985) vs. "Run Through the Jungle," by </a:t>
            </a:r>
            <a:r>
              <a:rPr lang="en-US" dirty="0" err="1"/>
              <a:t>Creedence</a:t>
            </a:r>
            <a:r>
              <a:rPr lang="en-US" dirty="0"/>
              <a:t> Clearwater Revival (1970) </a:t>
            </a:r>
          </a:p>
          <a:p>
            <a:r>
              <a:rPr lang="en-US" b="1" dirty="0"/>
              <a:t>The Case: </a:t>
            </a:r>
            <a:r>
              <a:rPr lang="en-US" dirty="0" err="1"/>
              <a:t>Fogerty's</a:t>
            </a:r>
            <a:r>
              <a:rPr lang="en-US" dirty="0"/>
              <a:t> 1972 split with his </a:t>
            </a:r>
            <a:r>
              <a:rPr lang="en-US" dirty="0" err="1"/>
              <a:t>Creedence</a:t>
            </a:r>
            <a:r>
              <a:rPr lang="en-US" dirty="0"/>
              <a:t> Clearwater Revival band-mates and their label, Fantasy Records, was so acrimonious that </a:t>
            </a:r>
            <a:r>
              <a:rPr lang="en-US" dirty="0" err="1"/>
              <a:t>Fogerty</a:t>
            </a:r>
            <a:r>
              <a:rPr lang="en-US" dirty="0"/>
              <a:t> refused to perform songs from his former group for 15 years. When he released his chart-topping solo disc Centerfield in 1985, Fantasy filed a lawsuit claiming that the lead single, "The Old Man Down the Road" stole from "Run Through the Jungle," a song he wrote and recorded with </a:t>
            </a:r>
            <a:r>
              <a:rPr lang="en-US" dirty="0" err="1"/>
              <a:t>Creedence</a:t>
            </a:r>
            <a:r>
              <a:rPr lang="en-US" dirty="0"/>
              <a:t> Clearwater Revival in 1970. </a:t>
            </a:r>
          </a:p>
          <a:p>
            <a:r>
              <a:rPr lang="en-US" b="1" dirty="0"/>
              <a:t>The Verdict: </a:t>
            </a:r>
            <a:r>
              <a:rPr lang="en-US" dirty="0"/>
              <a:t>Bringing his guitar to the courtroom witness stand, </a:t>
            </a:r>
            <a:r>
              <a:rPr lang="en-US" dirty="0" err="1"/>
              <a:t>Fogerty</a:t>
            </a:r>
            <a:r>
              <a:rPr lang="en-US" dirty="0"/>
              <a:t> ably demonstrated that the two songs were in fact different compositions. The judge ruled in his </a:t>
            </a:r>
            <a:r>
              <a:rPr lang="en-US" dirty="0" err="1"/>
              <a:t>favour</a:t>
            </a:r>
            <a:r>
              <a:rPr lang="en-US" dirty="0"/>
              <a:t> in 1994, and he countersued Fantasy Records president Saul </a:t>
            </a:r>
            <a:r>
              <a:rPr lang="en-US" dirty="0" err="1"/>
              <a:t>Zaentz</a:t>
            </a:r>
            <a:r>
              <a:rPr lang="en-US" dirty="0"/>
              <a:t> to recoup his legal costs. The case went all the way to the Supreme Court before </a:t>
            </a:r>
            <a:r>
              <a:rPr lang="en-US" dirty="0" err="1"/>
              <a:t>Fogerty</a:t>
            </a:r>
            <a:r>
              <a:rPr lang="en-US" dirty="0"/>
              <a:t> won and was awarded coverage for his fees in both cases. </a:t>
            </a:r>
          </a:p>
          <a:p>
            <a:r>
              <a:rPr lang="en-US" b="1" dirty="0"/>
              <a:t>Why It Matters: </a:t>
            </a:r>
            <a:r>
              <a:rPr lang="en-US" dirty="0"/>
              <a:t>In addition to the sheer novelty of being sued for sounding too much like oneself, </a:t>
            </a:r>
            <a:r>
              <a:rPr lang="en-US" dirty="0" err="1"/>
              <a:t>Fogerty's</a:t>
            </a:r>
            <a:r>
              <a:rPr lang="en-US" dirty="0"/>
              <a:t> countersuit became a precedent-setting Supreme Court case that regulates how attorney fees are paid out to artists in copyright cases. </a:t>
            </a:r>
            <a:endParaRPr lang="en-US" dirty="0"/>
          </a:p>
        </p:txBody>
      </p:sp>
    </p:spTree>
    <p:extLst>
      <p:ext uri="{BB962C8B-B14F-4D97-AF65-F5344CB8AC3E}">
        <p14:creationId xmlns:p14="http://schemas.microsoft.com/office/powerpoint/2010/main" val="2885058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Vanilla Ice vs. Queen and David Bowie (1990) </a:t>
            </a:r>
            <a:endParaRPr lang="en-US" dirty="0"/>
          </a:p>
        </p:txBody>
      </p:sp>
      <p:sp>
        <p:nvSpPr>
          <p:cNvPr id="3" name="Content Placeholder 2"/>
          <p:cNvSpPr>
            <a:spLocks noGrp="1"/>
          </p:cNvSpPr>
          <p:nvPr>
            <p:ph idx="1"/>
          </p:nvPr>
        </p:nvSpPr>
        <p:spPr/>
        <p:txBody>
          <a:bodyPr>
            <a:normAutofit fontScale="62500" lnSpcReduction="20000"/>
          </a:bodyPr>
          <a:lstStyle/>
          <a:p>
            <a:r>
              <a:rPr lang="en-US" dirty="0"/>
              <a:t>"Ice Ice Baby," by Vanilla Ice (1989) vs. "Under Pressure," by Queen, David Bowie (1981) </a:t>
            </a:r>
          </a:p>
          <a:p>
            <a:r>
              <a:rPr lang="en-US" b="1" dirty="0"/>
              <a:t>The Case: </a:t>
            </a:r>
            <a:r>
              <a:rPr lang="en-US" dirty="0"/>
              <a:t>To anyone with functional eardrums, it's clear that Vanilla Ice's pop-rap crossover hit sampled the bass line to the 1981 Queen/Bowie collaboration "Under Pressure." But Ice famously insisted that the two melodies are distinct because he added a beat between notes. Ice later claimed that this rationale was merely a joke. Representatives for Queen and Bowie weren't laughing and threatened a copyright infringement suit. </a:t>
            </a:r>
          </a:p>
          <a:p>
            <a:r>
              <a:rPr lang="en-US" b="1" dirty="0"/>
              <a:t>The Verdict: </a:t>
            </a:r>
            <a:r>
              <a:rPr lang="en-US" dirty="0"/>
              <a:t>The case was settled out of court, costing Ice an undisclosed sum and earning him a not-insignificant amount of public scorn. Bowie and members of Queen all received song-writing credits on the track. </a:t>
            </a:r>
          </a:p>
          <a:p>
            <a:r>
              <a:rPr lang="en-US" b="1" dirty="0"/>
              <a:t>Why It Matters: </a:t>
            </a:r>
            <a:r>
              <a:rPr lang="en-US" dirty="0"/>
              <a:t>"Ice Ice Baby" sparked discussion about the punitive actions taken in plagiarism cases. While copyright laws do a fair job of protecting the financial interests of artists, there are fewer measures in place to protect their creative interests. In this instance, Vanilla Ice </a:t>
            </a:r>
            <a:r>
              <a:rPr lang="en-US" dirty="0" err="1"/>
              <a:t>wilfully</a:t>
            </a:r>
            <a:r>
              <a:rPr lang="en-US" dirty="0"/>
              <a:t> used a classic hook without permission. Though he paid the price, some argue that isn't enough to make up for the potential credibility lost by Queen and David Bowie, who are now linked to him through a collaboration they had no choice in joining. </a:t>
            </a:r>
            <a:endParaRPr lang="en-US" dirty="0"/>
          </a:p>
        </p:txBody>
      </p:sp>
    </p:spTree>
    <p:extLst>
      <p:ext uri="{BB962C8B-B14F-4D97-AF65-F5344CB8AC3E}">
        <p14:creationId xmlns:p14="http://schemas.microsoft.com/office/powerpoint/2010/main" val="3234034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 La Soul vs. The Turtles (1991) </a:t>
            </a:r>
            <a:endParaRPr lang="en-US" dirty="0"/>
          </a:p>
        </p:txBody>
      </p:sp>
      <p:sp>
        <p:nvSpPr>
          <p:cNvPr id="3" name="Content Placeholder 2"/>
          <p:cNvSpPr>
            <a:spLocks noGrp="1"/>
          </p:cNvSpPr>
          <p:nvPr>
            <p:ph idx="1"/>
          </p:nvPr>
        </p:nvSpPr>
        <p:spPr/>
        <p:txBody>
          <a:bodyPr>
            <a:normAutofit fontScale="55000" lnSpcReduction="20000"/>
          </a:bodyPr>
          <a:lstStyle/>
          <a:p>
            <a:r>
              <a:rPr lang="en-US" dirty="0"/>
              <a:t>"Transmitting Live From Mars," by De La Soul (1989) vs. "You Showed Me," by the Turtles (written by Roger </a:t>
            </a:r>
            <a:r>
              <a:rPr lang="en-US" dirty="0" err="1"/>
              <a:t>McGuinn</a:t>
            </a:r>
            <a:r>
              <a:rPr lang="en-US" dirty="0"/>
              <a:t>, Gene Clark) (1969) </a:t>
            </a:r>
          </a:p>
          <a:p>
            <a:r>
              <a:rPr lang="en-US" b="1" dirty="0"/>
              <a:t>The Case: </a:t>
            </a:r>
            <a:r>
              <a:rPr lang="en-US" dirty="0"/>
              <a:t>The hip-hop collective De La Soul built their masterpiece 3 Feet High and Rising from a vast library of samples spanning genres, languages and decades. At a time when sampling was relatively new (and relatively lawless), not all of the snippets received the proper clearance. Among these was a 12-second segment from the Turtles' 1969 song "You Showed Me," used on the interlude skit "Transmitting Live From Mars." Former Turtles Howard </a:t>
            </a:r>
            <a:r>
              <a:rPr lang="en-US" dirty="0" err="1"/>
              <a:t>Kaylan</a:t>
            </a:r>
            <a:r>
              <a:rPr lang="en-US" dirty="0"/>
              <a:t> and Mark </a:t>
            </a:r>
            <a:r>
              <a:rPr lang="en-US" dirty="0" err="1"/>
              <a:t>Volman</a:t>
            </a:r>
            <a:r>
              <a:rPr lang="en-US" dirty="0"/>
              <a:t> leveled a $2.5 million lawsuit at Prince Paul and company in 1991. "Sampling is just a longer term for theft," </a:t>
            </a:r>
            <a:r>
              <a:rPr lang="en-US" dirty="0" err="1"/>
              <a:t>Volman</a:t>
            </a:r>
            <a:r>
              <a:rPr lang="en-US" dirty="0"/>
              <a:t> told the L.A. Times. "Anybody who can honestly say sampling is some sort of creativity has never done anything creative." Ironically, the song was written by none of the Turtles, but instead by Roger </a:t>
            </a:r>
            <a:r>
              <a:rPr lang="en-US" dirty="0" err="1"/>
              <a:t>McGuinn</a:t>
            </a:r>
            <a:r>
              <a:rPr lang="en-US" dirty="0"/>
              <a:t> and Gene Clark of the </a:t>
            </a:r>
            <a:r>
              <a:rPr lang="en-US" dirty="0" err="1"/>
              <a:t>Byrds</a:t>
            </a:r>
            <a:r>
              <a:rPr lang="en-US" dirty="0"/>
              <a:t>. </a:t>
            </a:r>
          </a:p>
          <a:p>
            <a:r>
              <a:rPr lang="en-US" b="1" dirty="0"/>
              <a:t>The Verdict: </a:t>
            </a:r>
            <a:r>
              <a:rPr lang="en-US" dirty="0"/>
              <a:t>The case was settled out of court, with </a:t>
            </a:r>
            <a:r>
              <a:rPr lang="en-US" dirty="0" err="1"/>
              <a:t>Volman</a:t>
            </a:r>
            <a:r>
              <a:rPr lang="en-US" dirty="0"/>
              <a:t> and </a:t>
            </a:r>
            <a:r>
              <a:rPr lang="en-US" dirty="0" err="1"/>
              <a:t>Kaylan</a:t>
            </a:r>
            <a:r>
              <a:rPr lang="en-US" dirty="0"/>
              <a:t> netting a sum reportedly as high as $1.7 million. De La Soul claim they never paid that much. </a:t>
            </a:r>
          </a:p>
          <a:p>
            <a:r>
              <a:rPr lang="en-US" b="1" dirty="0"/>
              <a:t>Why It Matters: </a:t>
            </a:r>
            <a:r>
              <a:rPr lang="en-US" dirty="0"/>
              <a:t>Rap artists believed this ruling set a dangerous precedent that would bankrupt them due to licensing or legal fees and would ultimately destroy hip-hop. The case precipitated a steady decline in sampling as labels grappled with the financial and logistical headaches of ensuring all artists were properly paid and credited. Heavily sampled albums like 3 Feet High would likely be impossible to make today. </a:t>
            </a:r>
            <a:endParaRPr lang="en-US" dirty="0"/>
          </a:p>
        </p:txBody>
      </p:sp>
    </p:spTree>
    <p:extLst>
      <p:ext uri="{BB962C8B-B14F-4D97-AF65-F5344CB8AC3E}">
        <p14:creationId xmlns:p14="http://schemas.microsoft.com/office/powerpoint/2010/main" val="18177516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9</TotalTime>
  <Words>3152</Words>
  <Application>Microsoft Macintosh PowerPoint</Application>
  <PresentationFormat>On-screen Show (4:3)</PresentationFormat>
  <Paragraphs>65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Breeze</vt:lpstr>
      <vt:lpstr>Intellectual Property</vt:lpstr>
      <vt:lpstr>Task</vt:lpstr>
      <vt:lpstr>  The Beach Boys vs. Chuck Berry (1963) </vt:lpstr>
      <vt:lpstr>  Led Zeppelin vs. Willie Dixon (1972) </vt:lpstr>
      <vt:lpstr>  George Harrison vs. The Chiffons (1976) </vt:lpstr>
      <vt:lpstr>Ray Parker Jr. vs. Huey Lewis and the News (1984) </vt:lpstr>
      <vt:lpstr>John Fogerty vs. Creedence Clearwater Revival (1985) </vt:lpstr>
      <vt:lpstr>Vanilla Ice vs. Queen and David Bowie (1990) </vt:lpstr>
      <vt:lpstr>De La Soul vs. The Turtles (1991) </vt:lpstr>
      <vt:lpstr>2 Live Crew vs. Roy Orbison (1994) </vt:lpstr>
      <vt:lpstr>The Verve vs. The Rolling Stones (1997) </vt:lpstr>
      <vt:lpstr>Robin Thicke vs. Marvin Gaye (2014)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Intellectual Property</dc:title>
  <dc:creator>Lynsey Ross</dc:creator>
  <cp:lastModifiedBy>Lynsey Ross</cp:lastModifiedBy>
  <cp:revision>1</cp:revision>
  <dcterms:created xsi:type="dcterms:W3CDTF">2019-03-27T21:20:07Z</dcterms:created>
  <dcterms:modified xsi:type="dcterms:W3CDTF">2019-03-27T21:29:56Z</dcterms:modified>
</cp:coreProperties>
</file>